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416" r:id="rId2"/>
    <p:sldId id="417" r:id="rId3"/>
    <p:sldId id="414" r:id="rId4"/>
    <p:sldId id="418" r:id="rId5"/>
    <p:sldId id="413" r:id="rId6"/>
    <p:sldId id="423" r:id="rId7"/>
    <p:sldId id="419" r:id="rId8"/>
    <p:sldId id="420" r:id="rId9"/>
    <p:sldId id="421" r:id="rId10"/>
    <p:sldId id="422" r:id="rId11"/>
    <p:sldId id="424" r:id="rId12"/>
    <p:sldId id="425" r:id="rId13"/>
    <p:sldId id="400" r:id="rId14"/>
    <p:sldId id="401" r:id="rId15"/>
    <p:sldId id="426" r:id="rId16"/>
    <p:sldId id="402" r:id="rId17"/>
    <p:sldId id="429" r:id="rId18"/>
    <p:sldId id="427" r:id="rId19"/>
    <p:sldId id="428" r:id="rId20"/>
    <p:sldId id="431" r:id="rId21"/>
    <p:sldId id="432" r:id="rId22"/>
    <p:sldId id="430" r:id="rId23"/>
    <p:sldId id="404" r:id="rId24"/>
    <p:sldId id="403" r:id="rId25"/>
    <p:sldId id="405" r:id="rId26"/>
    <p:sldId id="406" r:id="rId27"/>
    <p:sldId id="407" r:id="rId28"/>
    <p:sldId id="433" r:id="rId29"/>
    <p:sldId id="435" r:id="rId30"/>
    <p:sldId id="434" r:id="rId31"/>
    <p:sldId id="408" r:id="rId32"/>
    <p:sldId id="409" r:id="rId33"/>
    <p:sldId id="410" r:id="rId34"/>
    <p:sldId id="411" r:id="rId35"/>
    <p:sldId id="436" r:id="rId36"/>
  </p:sldIdLst>
  <p:sldSz cx="9144000" cy="5143500" type="screen16x9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E0F"/>
    <a:srgbClr val="D1D610"/>
    <a:srgbClr val="F2B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81" autoAdjust="0"/>
    <p:restoredTop sz="86323" autoAdjust="0"/>
  </p:normalViewPr>
  <p:slideViewPr>
    <p:cSldViewPr>
      <p:cViewPr>
        <p:scale>
          <a:sx n="50" d="100"/>
          <a:sy n="50" d="100"/>
        </p:scale>
        <p:origin x="-3384" y="-18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2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5"/>
          <p:cNvSpPr txBox="1">
            <a:spLocks/>
          </p:cNvSpPr>
          <p:nvPr userDrawn="1"/>
        </p:nvSpPr>
        <p:spPr>
          <a:xfrm>
            <a:off x="-369888" y="4752976"/>
            <a:ext cx="2133601" cy="3571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ECB483E1-4B04-4559-9AD7-61FBC015079C}" type="slidenum">
              <a:rPr lang="he-IL" sz="1400"/>
              <a:pPr algn="ctr">
                <a:defRPr/>
              </a:pPr>
              <a:t>‹#›</a:t>
            </a:fld>
            <a:endParaRPr lang="en-US" sz="1400"/>
          </a:p>
        </p:txBody>
      </p:sp>
      <p:pic>
        <p:nvPicPr>
          <p:cNvPr id="5" name="Picture 9" descr="logo final SMALL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9" y="4710112"/>
            <a:ext cx="9366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4677966"/>
            <a:ext cx="9144000" cy="0"/>
          </a:xfrm>
          <a:prstGeom prst="line">
            <a:avLst/>
          </a:prstGeom>
          <a:noFill/>
          <a:ln w="19050">
            <a:solidFill>
              <a:srgbClr val="CBBE0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4677966"/>
            <a:ext cx="9144000" cy="0"/>
          </a:xfrm>
          <a:prstGeom prst="line">
            <a:avLst/>
          </a:prstGeom>
          <a:noFill/>
          <a:ln w="19050">
            <a:solidFill>
              <a:srgbClr val="CBBE0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3" cstate="print"/>
          <a:srcRect b="12350"/>
          <a:stretch>
            <a:fillRect/>
          </a:stretch>
        </p:blipFill>
        <p:spPr bwMode="auto">
          <a:xfrm>
            <a:off x="0" y="-20241"/>
            <a:ext cx="9144000" cy="7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20" name="מציין מיקום של תאריך 3"/>
          <p:cNvSpPr>
            <a:spLocks noGrp="1"/>
          </p:cNvSpPr>
          <p:nvPr>
            <p:ph type="dt" sz="half" idx="2"/>
          </p:nvPr>
        </p:nvSpPr>
        <p:spPr bwMode="auto">
          <a:xfrm>
            <a:off x="6659563" y="4137424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492;&#1491;&#1512;&#1498;%20&#1488;&#1500;%20&#1492;&#1496;&#1493;&#1489;/&#1505;&#1512;&#1496;&#1497;&#1501;/Joscel%20and%20Joshua%20Baby%20Twins%20fight.flv" TargetMode="External"/><Relationship Id="rId2" Type="http://schemas.openxmlformats.org/officeDocument/2006/relationships/hyperlink" Target="&#1492;&#1491;&#1512;&#1498;%20&#1488;&#1500;%20&#1492;&#1496;&#1493;&#1489;/&#1505;&#1512;&#1496;&#1497;&#1501;/Starry%20Night%20-%20Vincent%20van%20Dominogh.av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492;&#1491;&#1512;&#1498;%20&#1488;&#1500;%20&#1492;&#1496;&#1493;&#1489;/&#1505;&#1512;&#1496;&#1497;&#1501;/&#1514;&#1502;&#1510;&#1497;&#1514;%20&#1504;&#1497;&#1505;&#1493;&#1497;%20&#1492;&#1510;&#1497;&#1493;&#1514;%20&#1513;&#1500;%20&#1502;&#1497;&#1500;&#1490;&#1512;&#1501;.wmv.flv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.il/url?sa=i&amp;rct=j&amp;q=&amp;esrc=s&amp;frm=1&amp;source=images&amp;cd=&amp;cad=rja&amp;uact=8&amp;docid=hnSl2ExzpyfJ-M&amp;tbnid=nYrZyGfEWfV7cM:&amp;ved=0CAUQjRw&amp;url=http://www.youtube.com/watch?v=flMr6OTShws&amp;ei=pEcIVNXvLdPhaP3FgWA&amp;bvm=bv.74649129,d.bGQ&amp;psig=AFQjCNE7UgESa4k75s8tAuu4X5LOS0Ktyw&amp;ust=140991515020701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492;&#1491;&#1512;&#1498;%20&#1488;&#1500;%20&#1492;&#1496;&#1493;&#1489;/&#1505;&#1512;&#1496;&#1497;&#1501;/&#1488;&#1504;&#1497;%20&#1493;&#1488;&#1514;&#1492;%202.avi" TargetMode="External"/><Relationship Id="rId2" Type="http://schemas.openxmlformats.org/officeDocument/2006/relationships/hyperlink" Target="&#1492;&#1491;&#1512;&#1498;%20&#1488;&#1500;%20&#1492;&#1496;&#1493;&#1489;/&#1505;&#1512;&#1496;&#1497;&#1501;/&#1488;&#1504;&#1497;%20&#1493;&#1488;&#1514;&#1492;%204.av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.il/url?sa=i&amp;rct=j&amp;q=&amp;esrc=s&amp;frm=1&amp;source=images&amp;cd=&amp;cad=rja&amp;uact=8&amp;docid=hRCwXCnJuuqnbM&amp;tbnid=UhZPGmovjrn4mM:&amp;ved=0CAUQjRw&amp;url=http://he.wikiquote.org/wiki/%D7%94%D7%97%D7%99%D7%99%D7%9D_%D7%96%D7%94_%D7%9C%D7%90_%D7%94%D7%9B%D7%9C&amp;ei=AVcIVKPQC8HnygP44YDoBw&amp;psig=AFQjCNEuynjsPLiQf6vVn5tOkiUcD-x6_w&amp;ust=140991905521259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&amp;esrc=s&amp;frm=1&amp;source=images&amp;cd=&amp;cad=rja&amp;uact=8&amp;docid=wN2EYe2ddNrc-M&amp;tbnid=dHGS0RI5UwymlM:&amp;ved=0CAUQjRw&amp;url=http://www.kav-lahinuch.co.il/?CategoryID=546&amp;ArticleID=6614&amp;ei=fBsIVLvhNYfbaLrXgrAF&amp;bvm=bv.74649129,d.bGQ&amp;psig=AFQjCNENRneKYysRdKQxFVy5izCoSNeprg&amp;ust=140990385066045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7%D7%95%D7%91%D7%A5:Valentines_Day_Chocolates_from_2005.jpg" TargetMode="External"/><Relationship Id="rId2" Type="http://schemas.openxmlformats.org/officeDocument/2006/relationships/hyperlink" Target="http://www.google.co.il/url?sa=i&amp;rct=j&amp;q=%D7%A9%D7%95%D7%A7%D7%95%D7%9C%D7%93&amp;source=images&amp;cd=&amp;cad=rja&amp;uact=8&amp;docid=ezucs95JyKbwZM&amp;tbnid=ErliWimTafsxiM:&amp;ved=0CAUQjRw&amp;url=http://he.wikipedia.org/wiki/%D7%A9%D7%95%D7%A7%D7%95%D7%9C%D7%93&amp;ei=ysjEU8_HOMa_PMaagLAB&amp;bvm=bv.70810081,d.bGQ&amp;psig=AFQjCNHd6yX2GUUjFVqk3oyyJYB8K6s-Iw&amp;ust=14054917708783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google.co.il/imgres?imgurl&amp;imgrefurl=http://www.misgeret.co.il/BigSampleShowPicStyle.php?PicID=321&amp;h=0&amp;w=0&amp;tbnid=HLFrWtRLJgSEpM&amp;zoom=1&amp;tbnh=194&amp;tbnw=259&amp;docid=frxDFNdlJs7NAM&amp;tbm=isch&amp;ei=wTbSU9qjAcWYPYiRgagM&amp;ved=0CAIQsCUoAA" TargetMode="External"/><Relationship Id="rId7" Type="http://schemas.openxmlformats.org/officeDocument/2006/relationships/hyperlink" Target="http://www.google.co.il/url?sa=i&amp;rct=j&amp;q=&amp;esrc=s&amp;frm=1&amp;source=images&amp;cd=&amp;cad=rja&amp;uact=8&amp;docid=HEpBLY_xszBgpM&amp;tbnid=60Nwe8JvIWF5NM:&amp;ved=0CAUQjRw&amp;url=http://www.mako.co.il/travel-world/magazine-lee-rotem/Article-a07a54a3b8f0121006.htm&amp;ei=cI7UU5qGBMzjOZLcgZAP&amp;bvm=bv.71778758,d.bGE&amp;psig=AFQjCNFnciHavm6thH4tLzeyK-sGhZ_eHg&amp;ust=140652540140132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il/url?sa=i&amp;rct=j&amp;q=&amp;esrc=s&amp;frm=1&amp;source=images&amp;cd=&amp;cad=rja&amp;uact=8&amp;docid=n7ZxF-ny5Z7jzM&amp;tbnid=b9YcELqfF7Lf6M:&amp;ved=0CAUQjRw&amp;url=http://www.2-know.co.il/&amp;ei=MTfSU5L2OIXiPNGIgYAI&amp;bvm=bv.71667212,d.ZGU&amp;psig=AFQjCNErt5KUhLzd0gZlzoxGDJP3OP7PDw&amp;ust=1406372005022533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9" y="1600201"/>
            <a:ext cx="51212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60032" y="771550"/>
            <a:ext cx="4283968" cy="3816424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b="1" dirty="0" smtClean="0">
                <a:solidFill>
                  <a:srgbClr val="FF0000"/>
                </a:solidFill>
              </a:rPr>
              <a:t>דוגמאות מעולם היהדות למצוות שזקוקים לזולת כדי לקיימן? 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7411" name="AutoShape 5" descr="data:image/jpeg;base64,/9j/4AAQSkZJRgABAQAAAQABAAD/2wCEAAkGBxQTEhQUExQUFRUVFx8aGBgXFxcVGBgVGhUXGBcYFxgYHCggGBwlHBoXIjEiJSkrLjAuFx8zODMsNygtLisBCgoKDg0OGxAQGiwkICYsLCwsLCwsLCwsLCwsLCwsLCwsLCwsLCwsLCwsLCwsLCwsLCwsLCwsLCwsLCwsLCwsLP/AABEIAOcA2gMBIgACEQEDEQH/xAAcAAACAwEBAQEAAAAAAAAAAAAEBQIDBgABBwj/xAA/EAABAwIEBAQFAgUCBQQDAAABAAIRAyEEEjFBBVFhcSKBkaEGE7HB8DLRQlJy4fEjYhQzgpLSc6KywgdDU//EABoBAAIDAQEAAAAAAAAAAAAAAAECAAMEBQb/xAAmEQACAgICAgEEAwEAAAAAAAAAAQIRAyESMQRBURMiMkJSYZFx/9oADAMBAAIRAxEAPwD5UbOjcXJ76ewCMx48FLqR7CEubUzVHnn+xgfRHcXMFg2Bj2Sm1PQsZ/E3Z1vMTB9QF68xDvPzsT7hyhVMOPS/urXCaY/2uI8tR/8AJ3ooyv2efzN53H52UMNUi/n6a+30XA78vsq6bYceQ+5UC3uz3GNyvt+bphRcDpcEecRbzEfkoXHs8LTuBB7zH2VOErwR+d/dQl1KhjSOWSDIIcOUiDmHsFbxAfMp5hrE/wDULz5j3JQrCG1IdAaTHQAjwn0MI3CsAAaYsCT/AE5okHeNUrGW9MFwrjUYXCM7CJ67Nd5/pPceTzh5LpAs9vjYdwcoJb1GYTfUZh/EszJo1TyuCObTsedo9Eyw1eDE3bodiOR/PsgwwfpksdWbVpvN2P5XLS4XLRy0Mdx3S3DVZEefpP2J/Aj+J05qEsP6w12W/wCoQCBz59kqylj7iIOh5IoD0wg20307a/t7o/hWJ+W7o83HTW3WYjqAg6e49Pt9fdW2LRHX9x90rLEaXE08/wDqshzmWfH8VM6P6xa/LXS6ZzQ0vZsTmb0DrgeRBCJ4TjnRY+IT5xctPORJ9eQXcTAIFRohlx/TJmCeVjCX+hjzglXxHkfCR/K4WHuPdaLHVXHDtymDkNM9YuD9fZZPD1ix7XD+KcwO8CL+YWz+YH0fDqHCBF7w7Tt9Ek+yICzwx3/pj3IEomm1z2DWIDTv+p0eeoS2tLnuYOUSTo0OF/OD6p/haf6Wtg/xcpMHKI5AZvVNdAk0g8/DjatVpqVMtF8F3WL2P8Plz5LV8MoYTDwMOxrNA21zBuXHUkmEo4TgiWfKqOzDKIebODtIMdfopVMC+i4B1y0778iuli4y+290cDNOX5LaGj2gVS8ky6xEwCORA2WU4dQZSxVV1xSc+XQLHKblvcQD2TLiOJc8i2Ud9ShsdXNXICbsECNI3nqtWOFGac7COI4r5zy5tmzIE2AXvyG/zpWzAtaNXzfT9PRe5nch6q1W1S1RW69nyPgzcz+5PrlKI4xVLvN7o7ZiFVwMQZ5An7BQx+rROjR6m5+q4p6aOoFWKHjPI/dsqWBdIe07gEd2n/xc70UMQfE3y+kL3hgHzADpMeoy/f2UE/YjS1I5/X8lRq9OX591Oowh0byo1hpG4+3+UBmFYh2an3v7Q73BS2mYIRjTLI5H2On/ANkGRB/OaIk/TC3kkD0/ZFUK0uAO0j/pMyPdB4fWD+RdW4ZviHdKy2Oy7ibJDXEXAynuCf3VOGfz5R7iPY+yYVGZmxzII8wJHrKWERp+FBDSVOw7Fvz0r/qZbTYm33HogX4hxaPG4jQjMY9EdQIJg2FQZTyBG/kQEDUokZmkQRfsRM/f2UQJ/JLDv09Pz82RjPrf3/yltNM8MJuNPz90GNAnhXEOcR3Ecw6xR1XE6kEAO22EiDY2IM/pM6ICi2Jka3HadVNrpBnl/wC4E/bKlY3oNo0xUGYNAm5DQf1XDiJncExyT3DPGRwm7nZWf1gnL2kmOkpPw5v+mG83zv8ApzAHTlA9U7xtENpTUMtBJ6u1NjrHVVy2wXSKuFl8w8AuP8wAiNesd+Xo74XxBmcNykOkXmI12MwlPw9ixiKzagsZIeJImASHN77jcyd4WuOAaXtLGeMAX1Nh9VZDHLI6Rk8nOoLYxrthwcAWgQfP/KI+JK3zqQrU7vpiHt3AOjhzH7qzDeCnU+a6CWwGnU8oKVU6sRrpB7LpY03/ANj7+TjSlV/DAKeEdULC4m19UU+iGwI790ZXquLWzAjQixhLeJcRkjK1zjNzp5lalJlNFtBrdJheH+k/nmiajxVAPhbAEgWnqhThxzPqmjJsVpI+L4Iw3yv2F/3Q2IdLr6x9lNjp8144eMx29yuMenfSR2K/U3y+67C/qG0n7yFLFDxA9B7BTwjJcPM+gKhEvuLOJSKjjzM+s8kM1lmzz80ZxQeONxqghp2QGktkaJu8dAfQj7EqupdW0bvnmD9IXtGnLh3RsrSvRzGXCYUGSRbVWUMPOa2ke50+qN4dh4IkGQ7ccjmH0ISNmiMKB6Lf4edvqR9Qq62Ct/u/PzzRtCkczOrj9GgIviNMBm3L6f3KVMajNsESORzD7/ZEcRu4PGzb9/8AA+qhiRDyQiKv/KA3dHnsB6z6JhGtUKG6nt9IWg4LhMzSfTyICTNpEkQNZ9LfstfwWjkw4Lhcm3ObmPcHyQkSCoTY2gWab272CsweCJERMmwGpJDS0Dron/DODOxDy97crB4Wi+lrnp13IW0+F/hxufNqGGemYjw9yAZ5XSNklJIWYH4d+VTzubJH6RO5Mn3/ADRLMdwWpij4jka0RbQnQwOUXHdfTOPMy0hHP6z/AHWaOlpWnxfG5/czleV5coukJOA8AZhwAJzC0zr1+i0IeGwRmL/QKrh/+oSLCNXHQd0ViGZR4Xh08l0IwjCXFHOnklPcit2KLiA4ZjMCevNW4jPUeQWhrg3awMboWpRykODsxcLgbFW4d7Xumq51htqi/wCS9Cr4B6YuMxJjUaDsrwWEmGgA6DkhcSBnIZJbtNivGVIKu4pqyt/AUzA5jDNToEX8qoLfLba2iAZii0WRQ4qeiqnGfqmMmvZ8Bw36gp4dvjPKY79FTQd4ucI7D3foLSd9I7wuU2emirIYhsut2A5BF8Jw2Z1uWu3VVFsCwkm3PyCe8Lwpa2edye0kNHp7BK2XRjsR4xsvcRfxE+SCe1N8RSsTp/eIH37JfWpZTG+nsoCUQfDtv5pjwjDSC47fhQ1JmkefedFqeBYE/KB3P1MQO+ijYIxohwvDZgZ0J9Q0W+nujK1KHkcw2dpJJJ9jHmm9DBABg038yf7H1QePbNWRpliQLEzNup+iRse0KXUoezoJPS8fQKPEalgOX4PsjKhGfv8AawuqcQ2S0RpJvfSI8plRL2G0JMRhTHcwO35ddQpFwA5b8uc/unBwpMC0xO2pMWHsqmYctGVozOd4WgaFxFpOn5PdkTRRwbhoymoeeVvYCSf+5zR5FavA4IZL699L6NHoPJVYbhrmNpNYZcXBzt/DLiTyuSY/qOsLZ8P4b/pggRI80zg6tmeWVJ0gfhuEkBjWgc5G3Nw+xuey2PDsOGNAGg9zqT3JJKV8NwuWwTujsFUkVzdgnHqU0CeRB+33WUc87Lf1KQc0tOjhCwOOquD3NcIcw5T5aLo+HL9TlebCmpFDbA2iRHJQb05KTnSq2tIN1v6MJY5xAXuGGYgSBO50VVapOmi8YjWgey48tSotZEyvGvv2XfMQphJ0srnAE5QdTyCZO4NS2rshKXAE2tKhk6pZwlL8ZUFSS7VnxGjM3TTCMMEnlA2Gsn6IDB076afl09wlGS0bDc7m39vVcWTPVYo6LqGH8TWi06nk3pykR6p+aIygAxNp2yxePQDtJQ7KYB+3QW+tvyUVVBDCTMn6GYHnf8CRs0CHipEuiYbr1dp90lDS5xI12HUplxR4nKBpHmbz5T9ArcBw4ADMCSRMC5OwHcn83RFatlOAwOaoxg0n1gST1X0TCYCGtaGxlGn+4jn0k+vRB/DXBjnzmxHhECYOroO+wnnK2uD4dA2+390GyubSETOH3E8j+yU18EXVHG4AHnBuB319wt1VwWk9vr+QqW8LEOPMkC3U/eUpWp0fLOKcGLnGM09DHlZZ3EUsRSIAzDaTe4vHe4+y+70eFjlufqZ90DxL4cbU1A1nQG8EaHoYVsJV2LKdnwwcQreIZjpy3zCSjMG/EOcCCb+FtrCTBA5X5cxzX1RvwLTyx7kbXt7x2TTC/CdJtyJMyeuxHY8lfHJFbKnLVWY74E4Y9zvnvLzIDTeHDYgzYgTMaRECRb6ZSp2hToYANEAfn3RrKAASZMnN2JSQNh6fRGMCnkhehqqoJbTKyfxxgYLarR+rwu7j9J9JHkFqWhRx2FFWm5h/iFjyOoPqrMU+EkyrNj5waPlzHf4R3zW5YOpXYvB5CWx4kdwr4efX8TfCG/qc73DQNSBfba66znBq2cdQldJCwPHdS1E7J7jvhKpTINM/Ma4gWs5pJi40id06wXwdTaQXvc4RdosCe+sJZZ4JXY68fI3VGRoZQDpKKOGa+IsdE++J+A020zVpAMy/qAs0t0mNiLLJivEw4HsQli/qbiScHjdSCK+AAmDOVAGn0TThtP5jzMhouevIJl/wbP8A+bfQpvqcNMTje0fn/h2HkgfqJOjbjrfdabheGgOe7yFttY5eyW8LwBZd+sXbJBjrGk30vEwndBtmzAGw0A5aWG9hsuLJnroKkTwp8ZcYm1jYX0HYBQ4viw0QD4j0v1PTz5BetLrtYBM6m99/CNY02THh3w4ZzvJzkzJ18hoOm6ULaXZmMFw9xJOUk7aw3qeZWs4NwV0hzgR1OpJ0gaDv9TMP+H8IY3Qev25eSd4XDiZjTTczuUbKpZPg84Vw8MaABACdU6QAVVIoqmijNJ2Vupb8tF78oCBsrwV60fn2RoUpZRXGkESAvcqlABPlKbaSvhSHZGiFbaSlliykCvXKAKH6r1ohc4qHzIQCWQrW7KpjlaAiQR/EOHg54kHWNnbeq0HCKLW0aYbplB7kiSfUoXEUQ5pa64NipfDrCyn8txmCcp/2zb9/NXxlcaM7hxyX8jKm2DCkQvYuol0EybKXQxXXpBzXNcJa4EEcwRBWF4H8LuqPJqAtptJHIvIMQOnM+nTe0ySdBl2M3nqI+6nCsx5nGL4+yrJijNpv0C0cGxrMgY0NjQCB+dV89x+ILKtRgLjle4b7OI5rf8TxYo031D/CLdSbAepCwP8AxTTdzSSdT4Lncq3B7bM/lUqR8lwdRzzk5nblck9T1K1NHBgCRYN5RMARr90gwDfllrB/zH3cdC0DRg7kSfIc1qaX6RFt/L/H1K5bPRN0gnhGE8IJF7z3m6f0qWiEwVOB+d0zpBKZ5StljGFGUhEKlpV1MoogW0q9jkK0q2mU4jQW0qYKoDlIORFoIC4lQaVMFEBJpUlAOUiUQHQouKnKHrOslZAWvWvAU2ttdK/neMymFKqIS2WcaRa0mRHaE1ZSEdUjGKGdgGpdYb9fZNzUyiSYVkGV5NHV8LuCga2MGHALiTLoAaC4lxmwA7FMaeKnRKuIcKFR4qtc4PbBDdW2M2B0kxPPKOQVsYxspnJ8dGgIQdPM41Gk/wAXhPJuUWv1n2VzcWz5fzJAbEkkwBGszpG88kAONUPE9rw7QWMg6wG7EouN6FbS3YzDYCrxGIaxpc4hoGpNgFmOK/ElVommwAf7w4T0Ggn1WZ4lxKtXIFRxDQf0yInn4dfNWRxNlU88UtB3xB8QmuS0EMotveATH8TidBuB68hh3/FIkxTkTYl8EjYkRZJuKVsViHub8tzWtf8AojK0QYbncYk63JjkArKlCCRNOxi7XnTqGwVthjikZJW3bYpwNeXOeYFhA2GjQPIfRbPh7pHOSPz0CxFNuUQbEnfl+T6LU8Gr2b0IXDZ6Z7RtMMPzyR1IoDBOsEdTKUz0EBytaUO0K9pUIXtcrWOQ7Fc0pkAIa5WtKHBVjXI2KEtKsBQzXqYciLRcpAqrMpByICwlVPErsy9CBDO8Vw7mOztEjcb9whOHV6teoKdOGiJe5wJytHIbm8BaTEtlL8M4US4hs5omNbT+5QVXstU3xpDbC0GUWwy7j+p7oLndzy6CANgqar+aCPF6ROWXB5BOUtdMCJuAW7jdePxEiwPmrrVaMkrvYdhKwvax7fRe0uJNL8viF9S0j6pWynI5g22jla8QATtz10XtVlSo4NYBM6uEjqSJ0HXtGyXHNvQs9dHfEOEID6oqBlEx8wTZzg4AGJg6NvKxmPxlFhzZnw6J3aQM0GJFr3IPIbrcfHJaMPTpE6vBgHJIaCTJ0aJj6CTC+fYmg2o6MoDWiS1ohk7TYZjpYbTrZbYNtUZsiinbDcNxf5jYdBYf0mCPC2C1wGwHSxhccZTJMX8RuJ++v+ULlM33/PPtoqMLSI1mx3WlY6Mkp2W8Rwwe5pJHhNgQHCTvfofQoU8Epch/2j911PiLH4upQgh1NrCDsZpsLtNCCYj+6Z/LTQla0Sdxez5t850AG+UCdzBEzPnqnfDal5G3hd3BifOEudhjTdcEtO+pbJiI5f3CNo0srw5twRDhseZH5v0XDZ6lM3nCashOKIWT4Pig0jkd/s7l3Wpw9RKVTVBYurGqthUgUCsuBUw5UArwlENBQcpZkMCpBREoKDlY1yCBVgemsDDPmL0PQmdSFRCxWGtKk56GFSyrNVSxaLHvQ9VshXg2VVeq1ouQh2NYj4hSIcHtiWzY6EEQQTt/hNcLQc5ohrri0iPULvh6s3EPe9sFtM5R/XqT5CPXotK1gV+ONIry7YqbgL9Sm2Hw7WARrz3XAbqJMq2iqqEHxNwN9eoHsLLMDRnJgHMZdABkwbDoqD8LUw1sPLCIm2YHTNMmTNzPVP8AFPIaTyE+yzmJqvLIe6XXIIhpBjpof7ym50Uyit6LmfBbHgxWnlDB7+L9lleJcKfRrmm+JJBB0BB3E+foVqeEcRsImW+F02OYAT3Q/wAeF1TCOqBgzMkF2aCKbhDiB/Eb2uIN+YWjHkldPplE8UHH7VTPjeOxrjXrOpMyzUc5xdle79RsZENaLQALbk6r1nFK8CCNP5Gf+KrxrHNxD3AgRruJJMgWHoqfkUjfPE7Wt00WlRSQknZtq+ADht+C/cJPUwRpkm8b6mOvUe+91qXIeq0FcM7inQpwD9jBB/LfutFw+sW2mRsdx3SGthADI9BZMOH4jbf6+XNK0PytGoo1JVnzEtwuIRgqICF+ZTa5UNcrWKEsmHKYcq5XKEsuleyqwpNUFJyvBUjVeOQla6AtksbxamweN7WjqYSw/GFBtg8HsQVZW4axxlzQe4lVu4NSmcjR5Jkl7HUY1sExfxk42o03O6mw91lOL4jF1/8AmPLW/wArZHkTqVr62EY3QJTi4JgHUp00iyMoRGX/AOMOFFlN9Uk6mmwaBrQQ9x7lxF/9q3Yc/wDmPqsr8OVBhmQ4nK5152MRPbT0WmdxGmBMzPK60qDS2c6WRTk3Yy4ePDc3lErMNxDqjgWywDS/33PRN31nRcn87KURSK+KV4sOV/wJS91yRpEeITy5FEOJqaaT690PlG178+VvJSWJSKnMoogQYkbja0f49fQ7B1A6adQBzXAgg6EEXB8kFUZF0Rhq9OW5iGu6mASI0Ok3Futul1UitPZ8n+Ofhp+Eq3LqlF5JpON+pY87OHuACNwMw/D3MDfkvv3xzhg/A1w7RrM46PbcR126hxC+KjhlR3iDXEG47G60Yp8lsXKuL0a1uInQr0vSjDYlHscIXIo6pNzlXUKmbqh4UJYVh8cRYm/1TXD4+QsxUK6ni8pQoNm2pYkIhtZZXCcQB1+qZ0cWlaCO21VIVEsp15V7XpSDAOUg9BNerGoCsILpUC5SaF4QoKjwuVb3qTwqiFBgLFU5QAwkGeRTp1NL8a4AFPBXJIrm6i2DnEBzTmmeSesc35Yd/CG/QaLMgEden91bTqESeey7Esdo5MclDfhr2f8AEU3E2m08yCAfWFq8ZXDB4jGYho6k2AHNfPjW5XMobG1nOmSekmYHIIfRGjnq0bnFY4UGOcbmLN3J2/ulfAsdmGQ6mSDzvJCymfe468yi6WKgAixF+vSEfp0hfq7s29SnISbjVCaTz/L4vTX2lOuE4ptamCIDgPE3cHtrB5oP4nxDaFB5N3PBaxu5LrExyEyT25hVX6NDjaszGJ4lWrURgw3/AE/CXVJM5ASflDzDbzYHTRW/McLZHW5ER5KrAHwNA13g2hXuqtBghsj/AHo8rbSK0nR87o4iN0xw+MWdFVXsrLFR1WzUMxYXj8SkFJ7zoPWyvex0XKWiDF2IQdeu1oLnOAA1KzPFcU+8PIjkYSio94Y5uaxgkE3M6K2GG9srm3Ho11HjVMmGOc7s0x7rU8LD3gEEdisD8IYPMSY108l9K4JRyj6LRj8eElszZc8ovRc2q9n6mmOeo9QiaOPBR9Bqsfw6k+7mjuPCfUKvJ4f8WCPmN/kimniAi6VUId3w0f8A9dWOjr+4/ZLq5q0jldBjdpn+6ySwTXovjmg/ZoRUXpeFn6fFRvburxxJvNV8Wuy1NMb5wvM4Sl/FBFoVQx+a03RUG+kRzSVtjDGYkNBP9lnK3HabpDZffaMvkTqruKYc1WvpuMAje3l1WbwGGa0HKZgxy3hb8Hj8XcjDnz8lSG5xzSTBI7iFdTxUgA3neUjdUkx0XuCqnOWbH2M6rc7oxUPHvM22QWLxYa6LmfdXNfAl1rSkPG+IhhBLXEH9J69EMkuKsbFjc5UO8I2o8FzhF7NOsI/5cbwOe6V8LDqdJpcS4u3nQHQJg+tEZb80LbiSUUpMhQbUY/MHkybHQjz1TJmIa8H5pc94s6Tm7TOyGq0ZAAJEaxopueBZgFxDieW6rcEx4zoIYymBLiA0AuJNmhoErGVOIvJJZTp5SZbmLpy7TG8Jlx3FSRh2OneqZs0CCGdzYnsBuYgzDGBY6ciljjT2zRDSEVHho5T3R9DBgcgjxRhTZSXPZ0UgZmHQ3FfBTc7onWQBJviAgsLVI9jHzmpVL3HqV2MoOb+rfl2XObkd0B/LqzG4z5hAiBI6x2W5KPD+zJJy5G9+DsAW0mu5j21Wyw7OX4UHw7DRSaAIgfb6o2i2B+aLXVHNlLkw+gjAbIKgPT81RLTmMcvc/sgwIa4R9r+SxPG8ZUqVS0Wa12v83daepi8rTb+/afos/Uqh12897qvjsPL4F1SuQ4C90CaroJgzPoEVxFliZiOSDwlWl8p5c52ZrhEmxHbdGVEgnQ1dQztAkAEK5tBrQBAt790BhMRmJIm2h1lFCSbxHNBJVYJN2eYnFOcTIgtMAJQKWUxHMjnEra0OGsLMznARus5xNoLpb/DbS5Ez+6kZK6DwaVsEbQaRIG1/NAs8FQWsT77e8JnTd72PNKeK4gU73BJj86BWvoRWSxnE2uc2mG5pcGkknQmDomNSjTysBAIbYEwYG5ukvCMMG5n1C7O7QBpsDqdgOW+6c4fGUyAHMgDUm894SSTl6LLUemWio3JlY7MJhqjXZ8uHQYOomDCIw2Kw8xTqMzAw5v6ctpEZoB1FwquK8WwwADqrS6NrkfkJbaDxbfRZh8Yc5LRDSLA7eaXcY46KDCGkfMd5xbYc5jXbZZ3ivxK54NHDgkmwLZc8/wBIGnuldThmIFRhriHP0EyZtqPMbpXL0i6GHdy/w03w9SnxHcy4uNpNySTvqU/dxdoJAZIGl9vRU4mgGtFNv6WWA6jc9Tr5ocYfv6LRGBmyZ3J6DS5eurABC4mr1S2viFxaO6F4jGLLfEfETlIbqd0fia1lluIYoFxHJWRiBvQLUw5DM2YHMdN/ND03QQeRB91KBefZVK6VWmkZ0feuDmabZ3AlHlm6VfDBmiw82gn0TpwXQOU+2e4cW/PJWsMAnfn1VY2hTcbjkEOyAOOxG1+fK/UIVrQ6C2OoVDiXuOWZkgSptplgdseqFW79guhXj2vLi0/pMKFfgMPZBDgnNJ2aBYRv+6Pw1Brn/LJGlnaAOifNLJJPY0ZP0IzQ+WCG2j9R5IBnFs73sIGTQayRuZX1ThGCZTouFXIMxOa4II79gvklKnRbUOXO8SYJgAidh23QhTdIeUWlbGDmvAYKNQANM5XyQUUxz6hJqZWmbFuiGpATZpg83D9kbToN18Q9Cf8ACaUEtic5NUVVqIDXEeIjfS3WIlDOwbH5aj2guAjxXAvqJ3ujMThm3/1XNDti0H3BQdTg5FN5+dmblNnNhunOUljJAuMdkcWlsXt1bAMxtckeSq4ez5rnz4WtiY1kkgAT2PokD/CTDiDuDvsdVrvh2kw0yR+okZ7mxiRbbU+6tTvQko0rOPBsOZmiw2gk3cR/VqPKEtd8F4YuzNFQc2B5IPQE+KPPzWhdTg2UsuUDVM8cWJHNOPTFOHwopQKNNjGjUgXP3dpqUvrB9XGNcYysLWi+l8xJHMmfIDktHxMk0iWiXNjvlnxW3tJWeNZrnB5zAgiYMX8tjy6KLGmh45GnY1xFirhU6eyqaQ4hw0Nx2K9NQdFdFGdiKtWlCPdZcuXCo9PQn4risoKzjnXtHi5j6cly5WwRTkZz8OQCZ0VLBK5crMkFGSSKou0fdvhuhkosG+UT6aJtMkev7Lly2ro5cu2W5tyh8XX+XTLuV1y5B9EXYlwlN8NcT+q/YqoYh2aHOzX3XLkuHatkyadFVbFQYCvo4jKXCTsfULlyZ7aBVI84jiKz2Zc5yCSAYsSNkq4DgX1GugwJjXkL/nVcuUD+pqsNhqdMADUbkSZUH1mh0gmHa81y5K9gF7v9R7mtNhedIG0q3GYhzabQIcQYMgARExHqV6uVUNxVls9S0Z3i3DhUOYQHE3GgJ2vsm3A+FfJPzHOLnkXaJDImSI381y5XySRTydDSpi7eERuqm4o81y5PVCXZfSeCYNuo5rP8V4aKdS36Hj0BPLeCLdly5F6YYg3A2PZUcxx8ABJ3Ifpa+h3Tf/h/6fMLlyr5tOh3FPZ/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7412" name="AutoShape 7" descr="data:image/jpeg;base64,/9j/4AAQSkZJRgABAQAAAQABAAD/2wCEAAkGBxQTEhQUExQUFRUVFx8aGBgXFxcVGBgVGhUXGBcYFxgYHCggGBwlHBoXIjEiJSkrLjAuFx8zODMsNygtLisBCgoKDg0OGxAQGiwkICYsLCwsLCwsLCwsLCwsLCwsLCwsLCwsLCwsLCwsLCwsLCwsLCwsLCwsLCwsLCwsLCwsLP/AABEIAOcA2gMBIgACEQEDEQH/xAAcAAACAwEBAQEAAAAAAAAAAAAEBQIDBgABBwj/xAA/EAABAwIEBAQFAgUCBQQDAAABAAIRAyEEEjFBBVFhcSKBkaEGE7HB8DLRQlJy4fEjYhQzgpLSc6KywgdDU//EABoBAAIDAQEAAAAAAAAAAAAAAAECAAMEBQb/xAAmEQACAgICAgEEAwEAAAAAAAAAAQIRAyESMQRBURMiMkJSYZFx/9oADAMBAAIRAxEAPwD5UbOjcXJ76ewCMx48FLqR7CEubUzVHnn+xgfRHcXMFg2Bj2Sm1PQsZ/E3Z1vMTB9QF68xDvPzsT7hyhVMOPS/urXCaY/2uI8tR/8AJ3ooyv2efzN53H52UMNUi/n6a+30XA78vsq6bYceQ+5UC3uz3GNyvt+bphRcDpcEecRbzEfkoXHs8LTuBB7zH2VOErwR+d/dQl1KhjSOWSDIIcOUiDmHsFbxAfMp5hrE/wDULz5j3JQrCG1IdAaTHQAjwn0MI3CsAAaYsCT/AE5okHeNUrGW9MFwrjUYXCM7CJ67Nd5/pPceTzh5LpAs9vjYdwcoJb1GYTfUZh/EszJo1TyuCObTsedo9Eyw1eDE3bodiOR/PsgwwfpksdWbVpvN2P5XLS4XLRy0Mdx3S3DVZEefpP2J/Aj+J05qEsP6w12W/wCoQCBz59kqylj7iIOh5IoD0wg20307a/t7o/hWJ+W7o83HTW3WYjqAg6e49Pt9fdW2LRHX9x90rLEaXE08/wDqshzmWfH8VM6P6xa/LXS6ZzQ0vZsTmb0DrgeRBCJ4TjnRY+IT5xctPORJ9eQXcTAIFRohlx/TJmCeVjCX+hjzglXxHkfCR/K4WHuPdaLHVXHDtymDkNM9YuD9fZZPD1ix7XD+KcwO8CL+YWz+YH0fDqHCBF7w7Tt9Ek+yICzwx3/pj3IEomm1z2DWIDTv+p0eeoS2tLnuYOUSTo0OF/OD6p/haf6Wtg/xcpMHKI5AZvVNdAk0g8/DjatVpqVMtF8F3WL2P8Plz5LV8MoYTDwMOxrNA21zBuXHUkmEo4TgiWfKqOzDKIebODtIMdfopVMC+i4B1y0778iuli4y+290cDNOX5LaGj2gVS8ky6xEwCORA2WU4dQZSxVV1xSc+XQLHKblvcQD2TLiOJc8i2Ud9ShsdXNXICbsECNI3nqtWOFGac7COI4r5zy5tmzIE2AXvyG/zpWzAtaNXzfT9PRe5nch6q1W1S1RW69nyPgzcz+5PrlKI4xVLvN7o7ZiFVwMQZ5An7BQx+rROjR6m5+q4p6aOoFWKHjPI/dsqWBdIe07gEd2n/xc70UMQfE3y+kL3hgHzADpMeoy/f2UE/YjS1I5/X8lRq9OX591Oowh0byo1hpG4+3+UBmFYh2an3v7Q73BS2mYIRjTLI5H2On/ANkGRB/OaIk/TC3kkD0/ZFUK0uAO0j/pMyPdB4fWD+RdW4ZviHdKy2Oy7ibJDXEXAynuCf3VOGfz5R7iPY+yYVGZmxzII8wJHrKWERp+FBDSVOw7Fvz0r/qZbTYm33HogX4hxaPG4jQjMY9EdQIJg2FQZTyBG/kQEDUokZmkQRfsRM/f2UQJ/JLDv09Pz82RjPrf3/yltNM8MJuNPz90GNAnhXEOcR3Ecw6xR1XE6kEAO22EiDY2IM/pM6ICi2Jka3HadVNrpBnl/wC4E/bKlY3oNo0xUGYNAm5DQf1XDiJncExyT3DPGRwm7nZWf1gnL2kmOkpPw5v+mG83zv8ApzAHTlA9U7xtENpTUMtBJ6u1NjrHVVy2wXSKuFl8w8AuP8wAiNesd+Xo74XxBmcNykOkXmI12MwlPw9ixiKzagsZIeJImASHN77jcyd4WuOAaXtLGeMAX1Nh9VZDHLI6Rk8nOoLYxrthwcAWgQfP/KI+JK3zqQrU7vpiHt3AOjhzH7qzDeCnU+a6CWwGnU8oKVU6sRrpB7LpY03/ANj7+TjSlV/DAKeEdULC4m19UU+iGwI790ZXquLWzAjQixhLeJcRkjK1zjNzp5lalJlNFtBrdJheH+k/nmiajxVAPhbAEgWnqhThxzPqmjJsVpI+L4Iw3yv2F/3Q2IdLr6x9lNjp8144eMx29yuMenfSR2K/U3y+67C/qG0n7yFLFDxA9B7BTwjJcPM+gKhEvuLOJSKjjzM+s8kM1lmzz80ZxQeONxqghp2QGktkaJu8dAfQj7EqupdW0bvnmD9IXtGnLh3RsrSvRzGXCYUGSRbVWUMPOa2ke50+qN4dh4IkGQ7ccjmH0ISNmiMKB6Lf4edvqR9Qq62Ct/u/PzzRtCkczOrj9GgIviNMBm3L6f3KVMajNsESORzD7/ZEcRu4PGzb9/8AA+qhiRDyQiKv/KA3dHnsB6z6JhGtUKG6nt9IWg4LhMzSfTyICTNpEkQNZ9LfstfwWjkw4Lhcm3ObmPcHyQkSCoTY2gWab272CsweCJERMmwGpJDS0Dron/DODOxDy97crB4Wi+lrnp13IW0+F/hxufNqGGemYjw9yAZ5XSNklJIWYH4d+VTzubJH6RO5Mn3/ADRLMdwWpij4jka0RbQnQwOUXHdfTOPMy0hHP6z/AHWaOlpWnxfG5/czleV5coukJOA8AZhwAJzC0zr1+i0IeGwRmL/QKrh/+oSLCNXHQd0ViGZR4Xh08l0IwjCXFHOnklPcit2KLiA4ZjMCevNW4jPUeQWhrg3awMboWpRykODsxcLgbFW4d7Xumq51htqi/wCS9Cr4B6YuMxJjUaDsrwWEmGgA6DkhcSBnIZJbtNivGVIKu4pqyt/AUzA5jDNToEX8qoLfLba2iAZii0WRQ4qeiqnGfqmMmvZ8Bw36gp4dvjPKY79FTQd4ucI7D3foLSd9I7wuU2emirIYhsut2A5BF8Jw2Z1uWu3VVFsCwkm3PyCe8Lwpa2edye0kNHp7BK2XRjsR4xsvcRfxE+SCe1N8RSsTp/eIH37JfWpZTG+nsoCUQfDtv5pjwjDSC47fhQ1JmkefedFqeBYE/KB3P1MQO+ijYIxohwvDZgZ0J9Q0W+nujK1KHkcw2dpJJJ9jHmm9DBABg038yf7H1QePbNWRpliQLEzNup+iRse0KXUoezoJPS8fQKPEalgOX4PsjKhGfv8AawuqcQ2S0RpJvfSI8plRL2G0JMRhTHcwO35ddQpFwA5b8uc/unBwpMC0xO2pMWHsqmYctGVozOd4WgaFxFpOn5PdkTRRwbhoymoeeVvYCSf+5zR5FavA4IZL699L6NHoPJVYbhrmNpNYZcXBzt/DLiTyuSY/qOsLZ8P4b/pggRI80zg6tmeWVJ0gfhuEkBjWgc5G3Nw+xuey2PDsOGNAGg9zqT3JJKV8NwuWwTujsFUkVzdgnHqU0CeRB+33WUc87Lf1KQc0tOjhCwOOquD3NcIcw5T5aLo+HL9TlebCmpFDbA2iRHJQb05KTnSq2tIN1v6MJY5xAXuGGYgSBO50VVapOmi8YjWgey48tSotZEyvGvv2XfMQphJ0srnAE5QdTyCZO4NS2rshKXAE2tKhk6pZwlL8ZUFSS7VnxGjM3TTCMMEnlA2Gsn6IDB076afl09wlGS0bDc7m39vVcWTPVYo6LqGH8TWi06nk3pykR6p+aIygAxNp2yxePQDtJQ7KYB+3QW+tvyUVVBDCTMn6GYHnf8CRs0CHipEuiYbr1dp90lDS5xI12HUplxR4nKBpHmbz5T9ArcBw4ADMCSRMC5OwHcn83RFatlOAwOaoxg0n1gST1X0TCYCGtaGxlGn+4jn0k+vRB/DXBjnzmxHhECYOroO+wnnK2uD4dA2+390GyubSETOH3E8j+yU18EXVHG4AHnBuB319wt1VwWk9vr+QqW8LEOPMkC3U/eUpWp0fLOKcGLnGM09DHlZZ3EUsRSIAzDaTe4vHe4+y+70eFjlufqZ90DxL4cbU1A1nQG8EaHoYVsJV2LKdnwwcQreIZjpy3zCSjMG/EOcCCb+FtrCTBA5X5cxzX1RvwLTyx7kbXt7x2TTC/CdJtyJMyeuxHY8lfHJFbKnLVWY74E4Y9zvnvLzIDTeHDYgzYgTMaRECRb6ZSp2hToYANEAfn3RrKAASZMnN2JSQNh6fRGMCnkhehqqoJbTKyfxxgYLarR+rwu7j9J9JHkFqWhRx2FFWm5h/iFjyOoPqrMU+EkyrNj5waPlzHf4R3zW5YOpXYvB5CWx4kdwr4efX8TfCG/qc73DQNSBfba66znBq2cdQldJCwPHdS1E7J7jvhKpTINM/Ma4gWs5pJi40id06wXwdTaQXvc4RdosCe+sJZZ4JXY68fI3VGRoZQDpKKOGa+IsdE++J+A020zVpAMy/qAs0t0mNiLLJivEw4HsQli/qbiScHjdSCK+AAmDOVAGn0TThtP5jzMhouevIJl/wbP8A+bfQpvqcNMTje0fn/h2HkgfqJOjbjrfdabheGgOe7yFttY5eyW8LwBZd+sXbJBjrGk30vEwndBtmzAGw0A5aWG9hsuLJnroKkTwp8ZcYm1jYX0HYBQ4viw0QD4j0v1PTz5BetLrtYBM6m99/CNY02THh3w4ZzvJzkzJ18hoOm6ULaXZmMFw9xJOUk7aw3qeZWs4NwV0hzgR1OpJ0gaDv9TMP+H8IY3Qev25eSd4XDiZjTTczuUbKpZPg84Vw8MaABACdU6QAVVIoqmijNJ2Vupb8tF78oCBsrwV60fn2RoUpZRXGkESAvcqlABPlKbaSvhSHZGiFbaSlliykCvXKAKH6r1ohc4qHzIQCWQrW7KpjlaAiQR/EOHg54kHWNnbeq0HCKLW0aYbplB7kiSfUoXEUQ5pa64NipfDrCyn8txmCcp/2zb9/NXxlcaM7hxyX8jKm2DCkQvYuol0EybKXQxXXpBzXNcJa4EEcwRBWF4H8LuqPJqAtptJHIvIMQOnM+nTe0ySdBl2M3nqI+6nCsx5nGL4+yrJijNpv0C0cGxrMgY0NjQCB+dV89x+ILKtRgLjle4b7OI5rf8TxYo031D/CLdSbAepCwP8AxTTdzSSdT4Lncq3B7bM/lUqR8lwdRzzk5nblck9T1K1NHBgCRYN5RMARr90gwDfllrB/zH3cdC0DRg7kSfIc1qaX6RFt/L/H1K5bPRN0gnhGE8IJF7z3m6f0qWiEwVOB+d0zpBKZ5StljGFGUhEKlpV1MoogW0q9jkK0q2mU4jQW0qYKoDlIORFoIC4lQaVMFEBJpUlAOUiUQHQouKnKHrOslZAWvWvAU2ttdK/neMymFKqIS2WcaRa0mRHaE1ZSEdUjGKGdgGpdYb9fZNzUyiSYVkGV5NHV8LuCga2MGHALiTLoAaC4lxmwA7FMaeKnRKuIcKFR4qtc4PbBDdW2M2B0kxPPKOQVsYxspnJ8dGgIQdPM41Gk/wAXhPJuUWv1n2VzcWz5fzJAbEkkwBGszpG88kAONUPE9rw7QWMg6wG7EouN6FbS3YzDYCrxGIaxpc4hoGpNgFmOK/ElVommwAf7w4T0Ggn1WZ4lxKtXIFRxDQf0yInn4dfNWRxNlU88UtB3xB8QmuS0EMotveATH8TidBuB68hh3/FIkxTkTYl8EjYkRZJuKVsViHub8tzWtf8AojK0QYbncYk63JjkArKlCCRNOxi7XnTqGwVthjikZJW3bYpwNeXOeYFhA2GjQPIfRbPh7pHOSPz0CxFNuUQbEnfl+T6LU8Gr2b0IXDZ6Z7RtMMPzyR1IoDBOsEdTKUz0EBytaUO0K9pUIXtcrWOQ7Fc0pkAIa5WtKHBVjXI2KEtKsBQzXqYciLRcpAqrMpByICwlVPErsy9CBDO8Vw7mOztEjcb9whOHV6teoKdOGiJe5wJytHIbm8BaTEtlL8M4US4hs5omNbT+5QVXstU3xpDbC0GUWwy7j+p7oLndzy6CANgqar+aCPF6ROWXB5BOUtdMCJuAW7jdePxEiwPmrrVaMkrvYdhKwvax7fRe0uJNL8viF9S0j6pWynI5g22jla8QATtz10XtVlSo4NYBM6uEjqSJ0HXtGyXHNvQs9dHfEOEID6oqBlEx8wTZzg4AGJg6NvKxmPxlFhzZnw6J3aQM0GJFr3IPIbrcfHJaMPTpE6vBgHJIaCTJ0aJj6CTC+fYmg2o6MoDWiS1ohk7TYZjpYbTrZbYNtUZsiinbDcNxf5jYdBYf0mCPC2C1wGwHSxhccZTJMX8RuJ++v+ULlM33/PPtoqMLSI1mx3WlY6Mkp2W8Rwwe5pJHhNgQHCTvfofQoU8Epch/2j911PiLH4upQgh1NrCDsZpsLtNCCYj+6Z/LTQla0Sdxez5t850AG+UCdzBEzPnqnfDal5G3hd3BifOEudhjTdcEtO+pbJiI5f3CNo0srw5twRDhseZH5v0XDZ6lM3nCashOKIWT4Pig0jkd/s7l3Wpw9RKVTVBYurGqthUgUCsuBUw5UArwlENBQcpZkMCpBREoKDlY1yCBVgemsDDPmL0PQmdSFRCxWGtKk56GFSyrNVSxaLHvQ9VshXg2VVeq1ouQh2NYj4hSIcHtiWzY6EEQQTt/hNcLQc5ohrri0iPULvh6s3EPe9sFtM5R/XqT5CPXotK1gV+ONIry7YqbgL9Sm2Hw7WARrz3XAbqJMq2iqqEHxNwN9eoHsLLMDRnJgHMZdABkwbDoqD8LUw1sPLCIm2YHTNMmTNzPVP8AFPIaTyE+yzmJqvLIe6XXIIhpBjpof7ym50Uyit6LmfBbHgxWnlDB7+L9lleJcKfRrmm+JJBB0BB3E+foVqeEcRsImW+F02OYAT3Q/wAeF1TCOqBgzMkF2aCKbhDiB/Eb2uIN+YWjHkldPplE8UHH7VTPjeOxrjXrOpMyzUc5xdle79RsZENaLQALbk6r1nFK8CCNP5Gf+KrxrHNxD3AgRruJJMgWHoqfkUjfPE7Wt00WlRSQknZtq+ADht+C/cJPUwRpkm8b6mOvUe+91qXIeq0FcM7inQpwD9jBB/LfutFw+sW2mRsdx3SGthADI9BZMOH4jbf6+XNK0PytGoo1JVnzEtwuIRgqICF+ZTa5UNcrWKEsmHKYcq5XKEsuleyqwpNUFJyvBUjVeOQla6AtksbxamweN7WjqYSw/GFBtg8HsQVZW4axxlzQe4lVu4NSmcjR5Jkl7HUY1sExfxk42o03O6mw91lOL4jF1/8AmPLW/wArZHkTqVr62EY3QJTi4JgHUp00iyMoRGX/AOMOFFlN9Uk6mmwaBrQQ9x7lxF/9q3Yc/wDmPqsr8OVBhmQ4nK5152MRPbT0WmdxGmBMzPK60qDS2c6WRTk3Yy4ePDc3lErMNxDqjgWywDS/33PRN31nRcn87KURSK+KV4sOV/wJS91yRpEeITy5FEOJqaaT690PlG178+VvJSWJSKnMoogQYkbja0f49fQ7B1A6adQBzXAgg6EEXB8kFUZF0Rhq9OW5iGu6mASI0Ok3Futul1UitPZ8n+Ofhp+Eq3LqlF5JpON+pY87OHuACNwMw/D3MDfkvv3xzhg/A1w7RrM46PbcR126hxC+KjhlR3iDXEG47G60Yp8lsXKuL0a1uInQr0vSjDYlHscIXIo6pNzlXUKmbqh4UJYVh8cRYm/1TXD4+QsxUK6ni8pQoNm2pYkIhtZZXCcQB1+qZ0cWlaCO21VIVEsp15V7XpSDAOUg9BNerGoCsILpUC5SaF4QoKjwuVb3qTwqiFBgLFU5QAwkGeRTp1NL8a4AFPBXJIrm6i2DnEBzTmmeSesc35Yd/CG/QaLMgEden91bTqESeey7Esdo5MclDfhr2f8AEU3E2m08yCAfWFq8ZXDB4jGYho6k2AHNfPjW5XMobG1nOmSekmYHIIfRGjnq0bnFY4UGOcbmLN3J2/ulfAsdmGQ6mSDzvJCymfe468yi6WKgAixF+vSEfp0hfq7s29SnISbjVCaTz/L4vTX2lOuE4ptamCIDgPE3cHtrB5oP4nxDaFB5N3PBaxu5LrExyEyT25hVX6NDjaszGJ4lWrURgw3/AE/CXVJM5ASflDzDbzYHTRW/McLZHW5ER5KrAHwNA13g2hXuqtBghsj/AHo8rbSK0nR87o4iN0xw+MWdFVXsrLFR1WzUMxYXj8SkFJ7zoPWyvex0XKWiDF2IQdeu1oLnOAA1KzPFcU+8PIjkYSio94Y5uaxgkE3M6K2GG9srm3Ho11HjVMmGOc7s0x7rU8LD3gEEdisD8IYPMSY108l9K4JRyj6LRj8eElszZc8ovRc2q9n6mmOeo9QiaOPBR9Bqsfw6k+7mjuPCfUKvJ4f8WCPmN/kimniAi6VUId3w0f8A9dWOjr+4/ZLq5q0jldBjdpn+6ySwTXovjmg/ZoRUXpeFn6fFRvburxxJvNV8Wuy1NMb5wvM4Sl/FBFoVQx+a03RUG+kRzSVtjDGYkNBP9lnK3HabpDZffaMvkTqruKYc1WvpuMAje3l1WbwGGa0HKZgxy3hb8Hj8XcjDnz8lSG5xzSTBI7iFdTxUgA3neUjdUkx0XuCqnOWbH2M6rc7oxUPHvM22QWLxYa6LmfdXNfAl1rSkPG+IhhBLXEH9J69EMkuKsbFjc5UO8I2o8FzhF7NOsI/5cbwOe6V8LDqdJpcS4u3nQHQJg+tEZb80LbiSUUpMhQbUY/MHkybHQjz1TJmIa8H5pc94s6Tm7TOyGq0ZAAJEaxopueBZgFxDieW6rcEx4zoIYymBLiA0AuJNmhoErGVOIvJJZTp5SZbmLpy7TG8Jlx3FSRh2OneqZs0CCGdzYnsBuYgzDGBY6ciljjT2zRDSEVHho5T3R9DBgcgjxRhTZSXPZ0UgZmHQ3FfBTc7onWQBJviAgsLVI9jHzmpVL3HqV2MoOb+rfl2XObkd0B/LqzG4z5hAiBI6x2W5KPD+zJJy5G9+DsAW0mu5j21Wyw7OX4UHw7DRSaAIgfb6o2i2B+aLXVHNlLkw+gjAbIKgPT81RLTmMcvc/sgwIa4R9r+SxPG8ZUqVS0Wa12v83daepi8rTb+/afos/Uqh12897qvjsPL4F1SuQ4C90CaroJgzPoEVxFliZiOSDwlWl8p5c52ZrhEmxHbdGVEgnQ1dQztAkAEK5tBrQBAt790BhMRmJIm2h1lFCSbxHNBJVYJN2eYnFOcTIgtMAJQKWUxHMjnEra0OGsLMznARus5xNoLpb/DbS5Ez+6kZK6DwaVsEbQaRIG1/NAs8FQWsT77e8JnTd72PNKeK4gU73BJj86BWvoRWSxnE2uc2mG5pcGkknQmDomNSjTysBAIbYEwYG5ukvCMMG5n1C7O7QBpsDqdgOW+6c4fGUyAHMgDUm894SSTl6LLUemWio3JlY7MJhqjXZ8uHQYOomDCIw2Kw8xTqMzAw5v6ctpEZoB1FwquK8WwwADqrS6NrkfkJbaDxbfRZh8Yc5LRDSLA7eaXcY46KDCGkfMd5xbYc5jXbZZ3ivxK54NHDgkmwLZc8/wBIGnuldThmIFRhriHP0EyZtqPMbpXL0i6GHdy/w03w9SnxHcy4uNpNySTvqU/dxdoJAZIGl9vRU4mgGtFNv6WWA6jc9Tr5ocYfv6LRGBmyZ3J6DS5eurABC4mr1S2viFxaO6F4jGLLfEfETlIbqd0fia1lluIYoFxHJWRiBvQLUw5DM2YHMdN/ND03QQeRB91KBefZVK6VWmkZ0feuDmabZ3AlHlm6VfDBmiw82gn0TpwXQOU+2e4cW/PJWsMAnfn1VY2hTcbjkEOyAOOxG1+fK/UIVrQ6C2OoVDiXuOWZkgSptplgdseqFW79guhXj2vLi0/pMKFfgMPZBDgnNJ2aBYRv+6Pw1Brn/LJGlnaAOifNLJJPY0ZP0IzQ+WCG2j9R5IBnFs73sIGTQayRuZX1ThGCZTouFXIMxOa4II79gvklKnRbUOXO8SYJgAidh23QhTdIeUWlbGDmvAYKNQANM5XyQUUxz6hJqZWmbFuiGpATZpg83D9kbToN18Q9Cf8ACaUEtic5NUVVqIDXEeIjfS3WIlDOwbH5aj2guAjxXAvqJ3ujMThm3/1XNDti0H3BQdTg5FN5+dmblNnNhunOUljJAuMdkcWlsXt1bAMxtckeSq4ez5rnz4WtiY1kkgAT2PokD/CTDiDuDvsdVrvh2kw0yR+okZ7mxiRbbU+6tTvQko0rOPBsOZmiw2gk3cR/VqPKEtd8F4YuzNFQc2B5IPQE+KPPzWhdTg2UsuUDVM8cWJHNOPTFOHwopQKNNjGjUgXP3dpqUvrB9XGNcYysLWi+l8xJHMmfIDktHxMk0iWiXNjvlnxW3tJWeNZrnB5zAgiYMX8tjy6KLGmh45GnY1xFirhU6eyqaQ4hw0Nx2K9NQdFdFGdiKtWlCPdZcuXCo9PQn4risoKzjnXtHi5j6cly5WwRTkZz8OQCZ0VLBK5crMkFGSSKou0fdvhuhkosG+UT6aJtMkev7Lly2ro5cu2W5tyh8XX+XTLuV1y5B9EXYlwlN8NcT+q/YqoYh2aHOzX3XLkuHatkyadFVbFQYCvo4jKXCTsfULlyZ7aBVI84jiKz2Zc5yCSAYsSNkq4DgX1GugwJjXkL/nVcuUD+pqsNhqdMADUbkSZUH1mh0gmHa81y5K9gF7v9R7mtNhedIG0q3GYhzabQIcQYMgARExHqV6uVUNxVls9S0Z3i3DhUOYQHE3GgJ2vsm3A+FfJPzHOLnkXaJDImSI381y5XySRTydDSpi7eERuqm4o81y5PVCXZfSeCYNuo5rP8V4aKdS36Hj0BPLeCLdly5F6YYg3A2PZUcxx8ABJ3Ifpa+h3Tf/h/6fMLlyr5tOh3FPZ/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7418" name="Picture 10" descr="ספרי תורה למכירה האר&quot;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9542"/>
            <a:ext cx="486003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131590"/>
            <a:ext cx="8568952" cy="316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חלק ב'</a:t>
            </a:r>
          </a:p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תכונת הרצון הטבעית הבסיסית - הרמיסה</a:t>
            </a:r>
            <a:endParaRPr lang="he-IL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39552" y="699542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e-IL" sz="4400" dirty="0" smtClean="0"/>
              <a:t>הטבע הבסיסי - סרטון התינוקות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hlinkClick r:id="rId2" action="ppaction://hlinkfile"/>
          </p:cNvPr>
          <p:cNvSpPr/>
          <p:nvPr/>
        </p:nvSpPr>
        <p:spPr>
          <a:xfrm>
            <a:off x="1619672" y="4083918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F0000"/>
                </a:solidFill>
                <a:hlinkClick r:id="rId3" action="ppaction://hlinkfile"/>
              </a:rPr>
              <a:t>תינוקות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995686"/>
            <a:ext cx="4572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</a:rPr>
              <a:t>מה קורה כששניים רוצים אותו תענוג?</a:t>
            </a:r>
          </a:p>
        </p:txBody>
      </p:sp>
      <p:pic>
        <p:nvPicPr>
          <p:cNvPr id="23555" name="Picture 3" descr="בגדי תינוקות פגים של preem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9622"/>
            <a:ext cx="4248472" cy="2595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6731000" y="2247900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5649913" y="2247900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649913" y="2842022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5649913" y="332898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2771775" y="2356251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1690688" y="2356251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690688" y="2950370"/>
            <a:ext cx="1079500" cy="485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1690688" y="343733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690697" y="2733676"/>
            <a:ext cx="1081087" cy="21550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76" name="Arc 12"/>
          <p:cNvSpPr>
            <a:spLocks/>
          </p:cNvSpPr>
          <p:nvPr/>
        </p:nvSpPr>
        <p:spPr bwMode="auto">
          <a:xfrm>
            <a:off x="2122497" y="1707361"/>
            <a:ext cx="4173537" cy="1045369"/>
          </a:xfrm>
          <a:custGeom>
            <a:avLst/>
            <a:gdLst>
              <a:gd name="T0" fmla="*/ 2147483647 w 43200"/>
              <a:gd name="T1" fmla="*/ 2147483647 h 24613"/>
              <a:gd name="T2" fmla="*/ 2147483647 w 43200"/>
              <a:gd name="T3" fmla="*/ 2147483647 h 24613"/>
              <a:gd name="T4" fmla="*/ 2147483647 w 43200"/>
              <a:gd name="T5" fmla="*/ 2147483647 h 24613"/>
              <a:gd name="T6" fmla="*/ 0 60000 65536"/>
              <a:gd name="T7" fmla="*/ 0 60000 65536"/>
              <a:gd name="T8" fmla="*/ 0 60000 65536"/>
              <a:gd name="T9" fmla="*/ 0 w 43200"/>
              <a:gd name="T10" fmla="*/ 0 h 24613"/>
              <a:gd name="T11" fmla="*/ 43200 w 43200"/>
              <a:gd name="T12" fmla="*/ 24613 h 24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613" fill="none" extrusionOk="0">
                <a:moveTo>
                  <a:pt x="66" y="23299"/>
                </a:moveTo>
                <a:cubicBezTo>
                  <a:pt x="22" y="22733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608"/>
                  <a:pt x="43129" y="23614"/>
                  <a:pt x="42988" y="24612"/>
                </a:cubicBezTo>
              </a:path>
              <a:path w="43200" h="24613" stroke="0" extrusionOk="0">
                <a:moveTo>
                  <a:pt x="66" y="23299"/>
                </a:moveTo>
                <a:cubicBezTo>
                  <a:pt x="22" y="22733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608"/>
                  <a:pt x="43129" y="23614"/>
                  <a:pt x="42988" y="2461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77" name="Text Box 14"/>
          <p:cNvSpPr txBox="1">
            <a:spLocks noChangeArrowheads="1"/>
          </p:cNvSpPr>
          <p:nvPr/>
        </p:nvSpPr>
        <p:spPr bwMode="auto">
          <a:xfrm>
            <a:off x="1835150" y="3598069"/>
            <a:ext cx="64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אתה</a:t>
            </a:r>
            <a:endParaRPr lang="fr-FR"/>
          </a:p>
        </p:txBody>
      </p:sp>
      <p:sp>
        <p:nvSpPr>
          <p:cNvPr id="62478" name="Text Box 15"/>
          <p:cNvSpPr txBox="1">
            <a:spLocks noChangeArrowheads="1"/>
          </p:cNvSpPr>
          <p:nvPr/>
        </p:nvSpPr>
        <p:spPr bwMode="auto">
          <a:xfrm>
            <a:off x="6011872" y="3489722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אני</a:t>
            </a:r>
            <a:endParaRPr lang="fr-FR"/>
          </a:p>
        </p:txBody>
      </p:sp>
      <p:sp>
        <p:nvSpPr>
          <p:cNvPr id="62479" name="AutoShape 16"/>
          <p:cNvSpPr>
            <a:spLocks noChangeArrowheads="1"/>
          </p:cNvSpPr>
          <p:nvPr/>
        </p:nvSpPr>
        <p:spPr bwMode="auto">
          <a:xfrm>
            <a:off x="1331913" y="2193133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66725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62481" name="AutoShape 18"/>
          <p:cNvSpPr>
            <a:spLocks noChangeArrowheads="1"/>
          </p:cNvSpPr>
          <p:nvPr/>
        </p:nvSpPr>
        <p:spPr bwMode="auto">
          <a:xfrm flipV="1">
            <a:off x="1331913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82" name="Text Box 19"/>
          <p:cNvSpPr txBox="1">
            <a:spLocks noChangeArrowheads="1"/>
          </p:cNvSpPr>
          <p:nvPr/>
        </p:nvSpPr>
        <p:spPr bwMode="auto">
          <a:xfrm>
            <a:off x="466725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62483" name="AutoShape 20"/>
          <p:cNvSpPr>
            <a:spLocks noChangeArrowheads="1"/>
          </p:cNvSpPr>
          <p:nvPr/>
        </p:nvSpPr>
        <p:spPr bwMode="auto">
          <a:xfrm>
            <a:off x="8101013" y="2193133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84" name="Text Box 21"/>
          <p:cNvSpPr txBox="1">
            <a:spLocks noChangeArrowheads="1"/>
          </p:cNvSpPr>
          <p:nvPr/>
        </p:nvSpPr>
        <p:spPr bwMode="auto">
          <a:xfrm>
            <a:off x="7235834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62485" name="AutoShape 22"/>
          <p:cNvSpPr>
            <a:spLocks noChangeArrowheads="1"/>
          </p:cNvSpPr>
          <p:nvPr/>
        </p:nvSpPr>
        <p:spPr bwMode="auto">
          <a:xfrm flipV="1">
            <a:off x="8101013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486" name="Text Box 23"/>
          <p:cNvSpPr txBox="1">
            <a:spLocks noChangeArrowheads="1"/>
          </p:cNvSpPr>
          <p:nvPr/>
        </p:nvSpPr>
        <p:spPr bwMode="auto">
          <a:xfrm>
            <a:off x="7235834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395536" y="843558"/>
            <a:ext cx="80648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מצב ראשוני – לפני פעולת הרמיסה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71550"/>
            <a:ext cx="8229600" cy="7667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 smtClean="0"/>
              <a:t>פעולת הרמיסה</a:t>
            </a:r>
            <a:endParaRPr lang="en-US" dirty="0" smtClean="0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6732588" y="2247900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5649913" y="2247900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649913" y="2842022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5649913" y="332898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2771775" y="2356251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90688" y="2356251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690688" y="2950370"/>
            <a:ext cx="1079500" cy="485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1690688" y="343733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5651500" y="2625333"/>
            <a:ext cx="1081088" cy="21550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3500" name="Arc 12"/>
          <p:cNvSpPr>
            <a:spLocks/>
          </p:cNvSpPr>
          <p:nvPr/>
        </p:nvSpPr>
        <p:spPr bwMode="auto">
          <a:xfrm>
            <a:off x="2122497" y="1707361"/>
            <a:ext cx="4173537" cy="1045369"/>
          </a:xfrm>
          <a:custGeom>
            <a:avLst/>
            <a:gdLst>
              <a:gd name="T0" fmla="*/ 2147483647 w 43200"/>
              <a:gd name="T1" fmla="*/ 2147483647 h 24613"/>
              <a:gd name="T2" fmla="*/ 2147483647 w 43200"/>
              <a:gd name="T3" fmla="*/ 2147483647 h 24613"/>
              <a:gd name="T4" fmla="*/ 2147483647 w 43200"/>
              <a:gd name="T5" fmla="*/ 2147483647 h 24613"/>
              <a:gd name="T6" fmla="*/ 0 60000 65536"/>
              <a:gd name="T7" fmla="*/ 0 60000 65536"/>
              <a:gd name="T8" fmla="*/ 0 60000 65536"/>
              <a:gd name="T9" fmla="*/ 0 w 43200"/>
              <a:gd name="T10" fmla="*/ 0 h 24613"/>
              <a:gd name="T11" fmla="*/ 43200 w 43200"/>
              <a:gd name="T12" fmla="*/ 24613 h 24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613" fill="none" extrusionOk="0">
                <a:moveTo>
                  <a:pt x="66" y="23299"/>
                </a:moveTo>
                <a:cubicBezTo>
                  <a:pt x="22" y="22733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608"/>
                  <a:pt x="43129" y="23614"/>
                  <a:pt x="42988" y="24612"/>
                </a:cubicBezTo>
              </a:path>
              <a:path w="43200" h="24613" stroke="0" extrusionOk="0">
                <a:moveTo>
                  <a:pt x="66" y="23299"/>
                </a:moveTo>
                <a:cubicBezTo>
                  <a:pt x="22" y="22733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608"/>
                  <a:pt x="43129" y="23614"/>
                  <a:pt x="42988" y="2461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835150" y="3598069"/>
            <a:ext cx="64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אתה</a:t>
            </a:r>
            <a:endParaRPr lang="fr-FR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011872" y="3489722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אני</a:t>
            </a:r>
            <a:endParaRPr lang="fr-FR"/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 flipV="1">
            <a:off x="1331913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66725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auto">
          <a:xfrm>
            <a:off x="8101013" y="2193133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235834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63507" name="Rectangle 19" descr="‎10%‎"/>
          <p:cNvSpPr>
            <a:spLocks noChangeArrowheads="1"/>
          </p:cNvSpPr>
          <p:nvPr/>
        </p:nvSpPr>
        <p:spPr bwMode="auto">
          <a:xfrm>
            <a:off x="1692275" y="2733676"/>
            <a:ext cx="1081088" cy="215504"/>
          </a:xfrm>
          <a:prstGeom prst="rect">
            <a:avLst/>
          </a:prstGeom>
          <a:pattFill prst="pct10">
            <a:fgClr>
              <a:srgbClr val="C00000">
                <a:alpha val="67058"/>
              </a:srgbClr>
            </a:fgClr>
            <a:bgClr>
              <a:schemeClr val="bg1">
                <a:alpha val="67058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3598863" y="3724275"/>
            <a:ext cx="5545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2800" b="1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86403"/>
            <a:ext cx="9144000" cy="3293209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r>
              <a:rPr lang="he-IL" sz="3600" b="1" dirty="0" smtClean="0"/>
              <a:t>"</a:t>
            </a:r>
            <a:r>
              <a:rPr lang="he-IL" sz="3600" b="1" dirty="0" smtClean="0">
                <a:latin typeface="Times New Roman" pitchFamily="18" charset="0"/>
                <a:cs typeface="Times New Roman" pitchFamily="18" charset="0"/>
              </a:rPr>
              <a:t>ויאמר אלוהים לנח קץ כל בשר בא לפני כי מלאה הארץ חמס" (בראשית י"ג)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e-IL" sz="3600" b="1" dirty="0" smtClean="0">
                <a:latin typeface="Times New Roman" pitchFamily="18" charset="0"/>
                <a:cs typeface="Times New Roman" pitchFamily="18" charset="0"/>
              </a:rPr>
              <a:t>אמר ר' לוי חמס זה עבודת כוכבים, חמס זה גלוי עריות, חמס זה שפיכות דמים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e-IL" sz="3200" b="1" dirty="0" smtClean="0">
                <a:solidFill>
                  <a:srgbClr val="002060"/>
                </a:solidFill>
              </a:rPr>
              <a:t>בלשון התורה – חמס זה כל סוגי הגזל למיניהם:</a:t>
            </a:r>
          </a:p>
          <a:p>
            <a:pPr algn="ctr"/>
            <a:r>
              <a:rPr lang="he-IL" sz="3200" b="1" dirty="0" smtClean="0">
                <a:solidFill>
                  <a:srgbClr val="002060"/>
                </a:solidFill>
              </a:rPr>
              <a:t> בנפש, ברכוש או בגניבת דעת</a:t>
            </a:r>
            <a:endParaRPr lang="he-IL" sz="3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9542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</a:rPr>
              <a:t>רמיסה בלשון התורה ובדברי חז"ל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200px-Milgram_Experiment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71550"/>
            <a:ext cx="37601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67544" y="2643758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hlinkClick r:id="rId3" action="ppaction://hlinkfile"/>
              </a:rPr>
              <a:t>מילגרם</a:t>
            </a:r>
            <a:endParaRPr lang="he-IL" sz="3200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s://encrypted-tbn1.gstatic.com/images?q=tbn:ANd9GcSM0PoKfWmQxEjoEbPTb7pAeSnaUVREcBHoRJolsL9oe_U6DFrex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7614"/>
            <a:ext cx="4104456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8104" y="699542"/>
            <a:ext cx="33123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/>
              <a:t>ניסוי מילגרם</a:t>
            </a:r>
            <a:endParaRPr lang="he-I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9542"/>
            <a:ext cx="9144000" cy="72008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3200" b="1" dirty="0" smtClean="0">
                <a:solidFill>
                  <a:srgbClr val="002060"/>
                </a:solidFill>
              </a:rPr>
              <a:t>תרגיל 17 בחוברת לתלמיד (עמ' 39)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491630"/>
            <a:ext cx="59401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נסה לחשוב על מצב שהיית רומס כלפי אדם אחר:</a:t>
            </a:r>
          </a:p>
          <a:p>
            <a:pPr algn="ctr"/>
            <a:endParaRPr lang="he-IL" sz="2800" b="1" dirty="0" smtClean="0"/>
          </a:p>
          <a:p>
            <a:pPr algn="ctr"/>
            <a:r>
              <a:rPr lang="he-IL" sz="2800" b="1" dirty="0" smtClean="0"/>
              <a:t> - </a:t>
            </a:r>
            <a:r>
              <a:rPr lang="he-IL" sz="3200" b="1" dirty="0" smtClean="0"/>
              <a:t>מה היתה הסיטואציה?</a:t>
            </a:r>
          </a:p>
          <a:p>
            <a:pPr algn="ctr"/>
            <a:r>
              <a:rPr lang="he-IL" sz="3200" b="1" dirty="0" smtClean="0"/>
              <a:t> - איזה תענוג לקחת מהזולת?</a:t>
            </a:r>
          </a:p>
          <a:p>
            <a:pPr algn="ctr"/>
            <a:r>
              <a:rPr lang="he-IL" sz="3200" b="1" dirty="0" smtClean="0"/>
              <a:t> - ציין את מדרגת התענוג שלקחת?</a:t>
            </a:r>
            <a:endParaRPr lang="he-IL" sz="3200" b="1" dirty="0"/>
          </a:p>
        </p:txBody>
      </p:sp>
      <p:pic>
        <p:nvPicPr>
          <p:cNvPr id="31750" name="Picture 6" descr="http://2010.uploaded.fresh.co.il/2010/06/23/71175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9862"/>
            <a:ext cx="3275855" cy="323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699542"/>
            <a:ext cx="9144000" cy="3960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מסקנה וסיכום מהסרטים:</a:t>
            </a:r>
          </a:p>
          <a:p>
            <a:r>
              <a:rPr lang="he-IL" sz="3600" b="1" dirty="0" smtClean="0">
                <a:solidFill>
                  <a:srgbClr val="FF0000"/>
                </a:solidFill>
              </a:rPr>
              <a:t>א. בכל אדם נמצא הפוטנציאל (הנובע מהטבע הבסיסי שלנו) לרמיסת האחר, כלומר להתרכזות ברצונותינו וצרכינו, אי ראיית האחר, וגזילת זכויותיו ללא חשבון. (היצר הרע)</a:t>
            </a:r>
          </a:p>
          <a:p>
            <a:endParaRPr lang="he-IL" sz="2400" b="1" dirty="0" smtClean="0">
              <a:solidFill>
                <a:srgbClr val="FF0000"/>
              </a:solidFill>
            </a:endParaRPr>
          </a:p>
          <a:p>
            <a:r>
              <a:rPr lang="he-IL" sz="3200" b="1" dirty="0" smtClean="0">
                <a:solidFill>
                  <a:schemeClr val="tx1"/>
                </a:solidFill>
              </a:rPr>
              <a:t>ב."ובערת הרע מקרבך"- מחויבות של כל אדם וחברה</a:t>
            </a:r>
          </a:p>
          <a:p>
            <a:pPr algn="ctr"/>
            <a:endParaRPr lang="he-IL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131590"/>
            <a:ext cx="8568952" cy="316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חלק ג'</a:t>
            </a:r>
          </a:p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פעולת הזולת והחברה כנגד הרומס</a:t>
            </a:r>
            <a:endParaRPr lang="he-IL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31" y="699543"/>
            <a:ext cx="8640959" cy="936104"/>
          </a:xfrm>
        </p:spPr>
        <p:txBody>
          <a:bodyPr/>
          <a:lstStyle/>
          <a:p>
            <a:pPr eaLnBrk="1" hangingPunct="1"/>
            <a:r>
              <a:rPr lang="he-IL" sz="2800" b="1" u="sng" dirty="0" smtClean="0">
                <a:solidFill>
                  <a:srgbClr val="002060"/>
                </a:solidFill>
              </a:rPr>
              <a:t>שיעור 4 – רגשות הרצון הטבעי - </a:t>
            </a:r>
            <a:r>
              <a:rPr lang="he-IL" sz="3600" b="1" u="sng" dirty="0" smtClean="0">
                <a:solidFill>
                  <a:srgbClr val="002060"/>
                </a:solidFill>
              </a:rPr>
              <a:t/>
            </a:r>
            <a:br>
              <a:rPr lang="he-IL" sz="3600" b="1" u="sng" dirty="0" smtClean="0">
                <a:solidFill>
                  <a:srgbClr val="002060"/>
                </a:solidFill>
              </a:rPr>
            </a:br>
            <a:r>
              <a:rPr lang="he-IL" sz="2800" b="1" u="sng" dirty="0" smtClean="0">
                <a:solidFill>
                  <a:srgbClr val="002060"/>
                </a:solidFill>
              </a:rPr>
              <a:t>עבודה עצמית </a:t>
            </a:r>
            <a:r>
              <a:rPr lang="he-IL" sz="2000" b="1" u="sng" dirty="0" smtClean="0">
                <a:solidFill>
                  <a:srgbClr val="002060"/>
                </a:solidFill>
              </a:rPr>
              <a:t>(חוברת לתלמיד -עמ' 36)</a:t>
            </a:r>
            <a:endParaRPr lang="fr-FR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1635646"/>
            <a:ext cx="6228184" cy="30243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e-IL" sz="2400" b="1" dirty="0" smtClean="0">
                <a:solidFill>
                  <a:srgbClr val="FF0000"/>
                </a:solidFill>
              </a:rPr>
              <a:t>א. חשוב על תחושת </a:t>
            </a:r>
            <a:r>
              <a:rPr lang="he-IL" sz="2800" b="1" u="sng" dirty="0" smtClean="0">
                <a:solidFill>
                  <a:srgbClr val="FF0000"/>
                </a:solidFill>
              </a:rPr>
              <a:t>עצב</a:t>
            </a:r>
            <a:r>
              <a:rPr lang="he-IL" sz="2400" b="1" dirty="0" smtClean="0">
                <a:solidFill>
                  <a:srgbClr val="FF0000"/>
                </a:solidFill>
              </a:rPr>
              <a:t> שהיתה לך השבוע</a:t>
            </a:r>
          </a:p>
          <a:p>
            <a:pPr marL="0" indent="0" eaLnBrk="1" hangingPunct="1">
              <a:buNone/>
            </a:pPr>
            <a:r>
              <a:rPr lang="he-IL" sz="2400" b="1" dirty="0" smtClean="0">
                <a:solidFill>
                  <a:srgbClr val="FF0000"/>
                </a:solidFill>
              </a:rPr>
              <a:t>ב. חשוב על תחושת </a:t>
            </a:r>
            <a:r>
              <a:rPr lang="he-IL" sz="2800" b="1" u="sng" dirty="0" smtClean="0">
                <a:solidFill>
                  <a:srgbClr val="FF0000"/>
                </a:solidFill>
              </a:rPr>
              <a:t>דאגה</a:t>
            </a:r>
            <a:r>
              <a:rPr lang="he-IL" sz="2400" b="1" dirty="0" smtClean="0">
                <a:solidFill>
                  <a:srgbClr val="FF0000"/>
                </a:solidFill>
              </a:rPr>
              <a:t> שהיתה לך השבוע</a:t>
            </a:r>
          </a:p>
          <a:p>
            <a:pPr marL="0" indent="0" eaLnBrk="1" hangingPunct="1">
              <a:buNone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מה היה הארוע שחולל את הרגש?</a:t>
            </a: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מה היה מפלס התענוג לפני הארוע?</a:t>
            </a: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מה היה מפלס התענוג אחרי הארוע?</a:t>
            </a: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מה היה כיוון השינוי במפלס התענוג?</a:t>
            </a:r>
          </a:p>
          <a:p>
            <a:pPr marL="0" indent="0" eaLnBrk="1" hangingPunct="1">
              <a:buNone/>
            </a:pPr>
            <a:endParaRPr lang="he-IL" b="1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http://atzuma-wisebeetle1.netdna-ssl.com/uploaded/0904265b55aed88bfc77812d5944becacd1d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35646"/>
            <a:ext cx="2664296" cy="27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9542"/>
            <a:ext cx="9144000" cy="72008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3200" b="1" dirty="0" smtClean="0">
                <a:solidFill>
                  <a:srgbClr val="002060"/>
                </a:solidFill>
              </a:rPr>
              <a:t>תרגיל 18 בחוברת לתלמיד (עמ' 39)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491630"/>
            <a:ext cx="5940152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/>
              <a:t>בהמשך לתרגיל 17 – </a:t>
            </a:r>
          </a:p>
          <a:p>
            <a:pPr algn="ctr"/>
            <a:r>
              <a:rPr lang="he-IL" sz="3200" b="1" dirty="0" smtClean="0"/>
              <a:t>מצב בו היית רומס:</a:t>
            </a:r>
          </a:p>
          <a:p>
            <a:pPr algn="ctr"/>
            <a:endParaRPr lang="he-IL" sz="2800" b="1" dirty="0" smtClean="0"/>
          </a:p>
          <a:p>
            <a:pPr algn="ctr"/>
            <a:r>
              <a:rPr lang="he-IL" sz="2800" b="1" dirty="0" smtClean="0"/>
              <a:t> - </a:t>
            </a:r>
            <a:r>
              <a:rPr lang="he-IL" sz="3200" b="1" dirty="0" smtClean="0"/>
              <a:t>מה היתה תגובת הזולת?</a:t>
            </a:r>
          </a:p>
          <a:p>
            <a:pPr algn="ctr"/>
            <a:r>
              <a:rPr lang="he-IL" sz="3200" b="1" dirty="0" smtClean="0"/>
              <a:t> - מה חשבת אחר כך?</a:t>
            </a:r>
            <a:endParaRPr lang="he-IL" sz="3200" b="1" dirty="0"/>
          </a:p>
        </p:txBody>
      </p:sp>
      <p:pic>
        <p:nvPicPr>
          <p:cNvPr id="31750" name="Picture 6" descr="http://2010.uploaded.fresh.co.il/2010/06/23/71175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9862"/>
            <a:ext cx="3275855" cy="323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699542"/>
            <a:ext cx="9144000" cy="3960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מסקנה וסיכום מהסרטים:</a:t>
            </a:r>
          </a:p>
          <a:p>
            <a:pPr lvl="1"/>
            <a:r>
              <a:rPr lang="he-IL" b="1" dirty="0" smtClean="0"/>
              <a:t> </a:t>
            </a:r>
            <a:r>
              <a:rPr lang="he-IL" sz="2800" b="1" dirty="0" smtClean="0"/>
              <a:t>- </a:t>
            </a:r>
            <a:r>
              <a:rPr lang="he-IL" sz="3200" b="1" dirty="0" smtClean="0"/>
              <a:t>ענישה, כדי להרתיע ולהגן על הכלל.</a:t>
            </a:r>
            <a:endParaRPr lang="en-US" sz="3200" dirty="0" smtClean="0"/>
          </a:p>
          <a:p>
            <a:pPr lvl="1"/>
            <a:r>
              <a:rPr lang="he-IL" sz="3200" b="1" dirty="0" smtClean="0"/>
              <a:t> - כעס כלפי הרומס, בידוד ונידוי חברתי, </a:t>
            </a:r>
          </a:p>
          <a:p>
            <a:pPr lvl="1"/>
            <a:r>
              <a:rPr lang="he-IL" sz="3200" b="1" dirty="0" smtClean="0"/>
              <a:t> - חוסר נכונות לשיתוף פעולה.</a:t>
            </a:r>
          </a:p>
          <a:p>
            <a:pPr lvl="1"/>
            <a:endParaRPr lang="he-IL" sz="2800" b="1" dirty="0" smtClean="0"/>
          </a:p>
          <a:p>
            <a:pPr lvl="1" algn="ctr"/>
            <a:r>
              <a:rPr lang="he-IL" sz="4000" b="1" dirty="0" smtClean="0">
                <a:solidFill>
                  <a:srgbClr val="002060"/>
                </a:solidFill>
              </a:rPr>
              <a:t>השיטה הזאת לא עובדת !!!!</a:t>
            </a:r>
          </a:p>
          <a:p>
            <a:pPr lvl="1" algn="ctr"/>
            <a:r>
              <a:rPr lang="he-IL" sz="4000" b="1" dirty="0" smtClean="0">
                <a:solidFill>
                  <a:srgbClr val="002060"/>
                </a:solidFill>
              </a:rPr>
              <a:t>חייבים להחליף דיסקט ולפעול אחרת</a:t>
            </a:r>
            <a:endParaRPr lang="he-IL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131590"/>
            <a:ext cx="8568952" cy="316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חלק ד'</a:t>
            </a:r>
          </a:p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תכונת הרצון המפותחת והפרגמטית - מסחר</a:t>
            </a:r>
            <a:endParaRPr lang="he-IL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9543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99542"/>
            <a:ext cx="8229600" cy="785168"/>
          </a:xfrm>
        </p:spPr>
        <p:txBody>
          <a:bodyPr/>
          <a:lstStyle/>
          <a:p>
            <a:r>
              <a:rPr lang="he-IL" smtClean="0"/>
              <a:t>סוחר</a:t>
            </a:r>
            <a:endParaRPr lang="en-US" smtClean="0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6731000" y="2247900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5649913" y="2247900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649913" y="2842022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5649913" y="332898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2771775" y="2356251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1690688" y="2356251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690688" y="2950370"/>
            <a:ext cx="1079500" cy="485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1690688" y="343733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1692275" y="2733676"/>
            <a:ext cx="1081088" cy="21550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835150" y="3598069"/>
            <a:ext cx="64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אתה</a:t>
            </a:r>
            <a:endParaRPr lang="fr-FR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011872" y="3489722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אני</a:t>
            </a:r>
            <a:endParaRPr lang="fr-FR"/>
          </a:p>
        </p:txBody>
      </p:sp>
      <p:sp>
        <p:nvSpPr>
          <p:cNvPr id="201742" name="AutoShape 14"/>
          <p:cNvSpPr>
            <a:spLocks noChangeArrowheads="1"/>
          </p:cNvSpPr>
          <p:nvPr/>
        </p:nvSpPr>
        <p:spPr bwMode="auto">
          <a:xfrm>
            <a:off x="8172450" y="2331244"/>
            <a:ext cx="215900" cy="564356"/>
          </a:xfrm>
          <a:prstGeom prst="upArrow">
            <a:avLst>
              <a:gd name="adj1" fmla="val 50000"/>
              <a:gd name="adj2" fmla="val 8713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7307264" y="2547938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5651500" y="2625333"/>
            <a:ext cx="1081088" cy="21550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1745" name="AutoShape 17"/>
          <p:cNvSpPr>
            <a:spLocks noChangeArrowheads="1"/>
          </p:cNvSpPr>
          <p:nvPr/>
        </p:nvSpPr>
        <p:spPr bwMode="auto">
          <a:xfrm>
            <a:off x="1187450" y="2301478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23850" y="2625329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2175 C -0.02118 -0.12939 -0.05243 -0.23703 0.02048 -0.28287 C 0.0934 -0.3287 0.37778 -0.34351 0.44757 -0.29675 C 0.51736 -0.25 0.44062 -0.04861 0.43923 -0.00231 C 0.43784 0.04399 0.44062 -0.01805 0.43923 -0.0189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0.14028 3.33333E-6 -0.28055 -0.07083 -0.33611 C -0.14167 -0.39167 -0.36597 -0.39259 -0.425 -0.33333 C -0.48403 -0.27407 -0.42396 -0.03796 -0.425 0.0194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תמונה 3" descr="קפה בבקשה.jpg"/>
          <p:cNvPicPr>
            <a:picLocks noChangeAspect="1"/>
          </p:cNvPicPr>
          <p:nvPr/>
        </p:nvPicPr>
        <p:blipFill>
          <a:blip r:embed="rId2" cstate="print"/>
          <a:srcRect t="9375" b="20833"/>
          <a:stretch>
            <a:fillRect/>
          </a:stretch>
        </p:blipFill>
        <p:spPr bwMode="auto">
          <a:xfrm>
            <a:off x="1115616" y="696521"/>
            <a:ext cx="6840760" cy="38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תמונה 3" descr="תמונת עדי.jpg"/>
          <p:cNvPicPr>
            <a:picLocks noChangeAspect="1"/>
          </p:cNvPicPr>
          <p:nvPr/>
        </p:nvPicPr>
        <p:blipFill>
          <a:blip r:embed="rId2" cstate="print"/>
          <a:srcRect r="8560" b="56923"/>
          <a:stretch>
            <a:fillRect/>
          </a:stretch>
        </p:blipFill>
        <p:spPr bwMode="auto">
          <a:xfrm>
            <a:off x="755577" y="696521"/>
            <a:ext cx="7704856" cy="39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12160" y="1059582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rgbClr val="002060"/>
                </a:solidFill>
                <a:hlinkClick r:id="rId2" action="ppaction://hlinkfile"/>
              </a:rPr>
              <a:t>ברכה</a:t>
            </a:r>
            <a:r>
              <a:rPr lang="he-IL" sz="2800" dirty="0" smtClean="0">
                <a:solidFill>
                  <a:srgbClr val="002060"/>
                </a:solidFill>
              </a:rPr>
              <a:t> בעסקים</a:t>
            </a:r>
            <a:endParaRPr lang="he-IL" sz="28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2160" y="2931790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rgbClr val="002060"/>
                </a:solidFill>
                <a:hlinkClick r:id="rId3" action="ppaction://hlinkfile"/>
              </a:rPr>
              <a:t>מנהל</a:t>
            </a:r>
            <a:r>
              <a:rPr lang="he-IL" sz="2800" dirty="0" smtClean="0">
                <a:solidFill>
                  <a:srgbClr val="002060"/>
                </a:solidFill>
              </a:rPr>
              <a:t> ונוימן</a:t>
            </a:r>
            <a:endParaRPr lang="he-IL" sz="28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s://encrypted-tbn1.gstatic.com/images?q=tbn:ANd9GcR5bLLnobOMO666_RyhfTLYTDdpc2Al1Y7x_U7WD3ggq2Aop0v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771550"/>
            <a:ext cx="5440891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9542"/>
            <a:ext cx="9144000" cy="72008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3200" b="1" dirty="0" smtClean="0">
                <a:solidFill>
                  <a:srgbClr val="002060"/>
                </a:solidFill>
              </a:rPr>
              <a:t>תרגיל 19 בחוברת לתלמיד (עמ' 39)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491630"/>
            <a:ext cx="6444208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חשוב על מצב שהיית סוחר כלפי אדם אחר: קיבלת דרך פיתוי או מניפולציה</a:t>
            </a:r>
          </a:p>
          <a:p>
            <a:pPr algn="ctr"/>
            <a:endParaRPr lang="he-IL" sz="2000" b="1" dirty="0" smtClean="0"/>
          </a:p>
          <a:p>
            <a:pPr algn="ctr"/>
            <a:r>
              <a:rPr lang="he-IL" sz="2800" b="1" dirty="0" smtClean="0"/>
              <a:t> - </a:t>
            </a:r>
            <a:r>
              <a:rPr lang="he-IL" sz="3200" b="1" dirty="0" smtClean="0"/>
              <a:t>מה היתה הסיטואציה?</a:t>
            </a:r>
          </a:p>
          <a:p>
            <a:pPr algn="ctr"/>
            <a:r>
              <a:rPr lang="he-IL" sz="3200" b="1" dirty="0" smtClean="0"/>
              <a:t> - איזה תענוג לקחת מהזולת?</a:t>
            </a:r>
          </a:p>
          <a:p>
            <a:pPr algn="ctr"/>
            <a:r>
              <a:rPr lang="he-IL" sz="3200" b="1" dirty="0" smtClean="0"/>
              <a:t> - איזה תענוג נתת לזולת?</a:t>
            </a:r>
          </a:p>
          <a:p>
            <a:pPr algn="ctr"/>
            <a:r>
              <a:rPr lang="he-IL" sz="3200" b="1" dirty="0" smtClean="0"/>
              <a:t> - מה היתה התגובה של הזולת?</a:t>
            </a:r>
            <a:endParaRPr lang="he-IL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1630"/>
            <a:ext cx="2699792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3598863" y="3724275"/>
            <a:ext cx="5545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2800" b="1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75606"/>
            <a:ext cx="9144000" cy="3447098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r>
              <a:rPr lang="he-IL" sz="3600" b="1" dirty="0" smtClean="0"/>
              <a:t>"</a:t>
            </a:r>
            <a:r>
              <a:rPr lang="he-IL" sz="3600" b="1" dirty="0" smtClean="0">
                <a:latin typeface="Times New Roman" pitchFamily="18" charset="0"/>
                <a:cs typeface="Times New Roman" pitchFamily="18" charset="0"/>
              </a:rPr>
              <a:t>ארבע מידות באדם:</a:t>
            </a:r>
          </a:p>
          <a:p>
            <a:r>
              <a:rPr lang="he-IL" sz="3600" b="1" dirty="0" smtClean="0">
                <a:latin typeface="Times New Roman" pitchFamily="18" charset="0"/>
                <a:cs typeface="Times New Roman" pitchFamily="18" charset="0"/>
              </a:rPr>
              <a:t>האומר שלי שלי ושלך שלך: זו מדה בינונית </a:t>
            </a:r>
            <a:r>
              <a:rPr lang="he-IL" sz="3200" b="1" dirty="0" smtClean="0">
                <a:latin typeface="Times New Roman" pitchFamily="18" charset="0"/>
                <a:cs typeface="Times New Roman" pitchFamily="18" charset="0"/>
              </a:rPr>
              <a:t>(מדת סדום)</a:t>
            </a:r>
          </a:p>
          <a:p>
            <a:r>
              <a:rPr lang="he-IL" sz="3200" b="1" dirty="0" smtClean="0">
                <a:latin typeface="Times New Roman" pitchFamily="18" charset="0"/>
                <a:cs typeface="Times New Roman" pitchFamily="18" charset="0"/>
              </a:rPr>
              <a:t>שלי שלך ושלך שלי: עם הארץ.</a:t>
            </a:r>
          </a:p>
          <a:p>
            <a:r>
              <a:rPr lang="he-IL" sz="3200" b="1" dirty="0" smtClean="0">
                <a:latin typeface="Times New Roman" pitchFamily="18" charset="0"/>
                <a:cs typeface="Times New Roman" pitchFamily="18" charset="0"/>
              </a:rPr>
              <a:t>שלי שלך ושלך שלך: חסיד.</a:t>
            </a:r>
          </a:p>
          <a:p>
            <a:r>
              <a:rPr lang="he-IL" sz="3200" b="1" dirty="0" smtClean="0">
                <a:latin typeface="Times New Roman" pitchFamily="18" charset="0"/>
                <a:cs typeface="Times New Roman" pitchFamily="18" charset="0"/>
              </a:rPr>
              <a:t>שלי שלי ושלך שלי: רשע</a:t>
            </a:r>
          </a:p>
          <a:p>
            <a:endParaRPr lang="he-I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e-I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מי הוא הרומס? ומי הוא הסוחר?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9543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</a:rPr>
              <a:t>מידת הרומס ומידת הסוחר בגמרא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700089"/>
            <a:ext cx="8229600" cy="431800"/>
          </a:xfrm>
        </p:spPr>
        <p:txBody>
          <a:bodyPr/>
          <a:lstStyle/>
          <a:p>
            <a:pPr algn="r"/>
            <a:r>
              <a:rPr lang="he-IL" sz="4000" dirty="0" smtClean="0">
                <a:solidFill>
                  <a:srgbClr val="002060"/>
                </a:solidFill>
              </a:rPr>
              <a:t>חזרה וסיכום של מימד ה"אני"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0155"/>
            <a:ext cx="9144000" cy="3459163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2400" b="1" dirty="0" smtClean="0"/>
              <a:t>המניע היחיד של האדם:  </a:t>
            </a:r>
            <a:r>
              <a:rPr lang="he-IL" sz="2400" b="1" dirty="0" smtClean="0">
                <a:solidFill>
                  <a:srgbClr val="002060"/>
                </a:solidFill>
              </a:rPr>
              <a:t>רצון לתענוג והימנעות מסבל</a:t>
            </a:r>
          </a:p>
          <a:p>
            <a:pPr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sz="2400" b="1" dirty="0" smtClean="0"/>
              <a:t>ארבע דרגות לרצון: </a:t>
            </a:r>
            <a:r>
              <a:rPr lang="he-IL" sz="2400" b="1" u="sng" dirty="0" smtClean="0">
                <a:solidFill>
                  <a:srgbClr val="FF0000"/>
                </a:solidFill>
              </a:rPr>
              <a:t>דומם </a:t>
            </a:r>
            <a:r>
              <a:rPr lang="he-IL" sz="2400" b="1" dirty="0" smtClean="0">
                <a:solidFill>
                  <a:srgbClr val="002060"/>
                </a:solidFill>
              </a:rPr>
              <a:t>, </a:t>
            </a:r>
            <a:r>
              <a:rPr lang="he-IL" sz="2400" b="1" u="sng" dirty="0" smtClean="0">
                <a:solidFill>
                  <a:srgbClr val="FF0000"/>
                </a:solidFill>
              </a:rPr>
              <a:t>צומח</a:t>
            </a:r>
            <a:r>
              <a:rPr lang="he-IL" sz="2400" b="1" dirty="0" smtClean="0">
                <a:solidFill>
                  <a:srgbClr val="002060"/>
                </a:solidFill>
              </a:rPr>
              <a:t> – תענוג מקנין, </a:t>
            </a:r>
          </a:p>
          <a:p>
            <a:pPr>
              <a:buNone/>
              <a:defRPr/>
            </a:pPr>
            <a:r>
              <a:rPr lang="he-IL" sz="2400" b="1" dirty="0" smtClean="0">
                <a:solidFill>
                  <a:srgbClr val="002060"/>
                </a:solidFill>
              </a:rPr>
              <a:t>	</a:t>
            </a:r>
            <a:r>
              <a:rPr lang="he-IL" sz="2400" b="1" u="sng" dirty="0" smtClean="0">
                <a:solidFill>
                  <a:srgbClr val="FF0000"/>
                </a:solidFill>
              </a:rPr>
              <a:t>חי</a:t>
            </a:r>
            <a:r>
              <a:rPr lang="he-IL" sz="2400" b="1" dirty="0" smtClean="0">
                <a:solidFill>
                  <a:srgbClr val="002060"/>
                </a:solidFill>
              </a:rPr>
              <a:t> – תענוג מצרכים חברתיים. </a:t>
            </a:r>
            <a:r>
              <a:rPr lang="he-IL" sz="2400" b="1" u="sng" dirty="0" smtClean="0">
                <a:solidFill>
                  <a:srgbClr val="FF0000"/>
                </a:solidFill>
              </a:rPr>
              <a:t>מדבר</a:t>
            </a:r>
            <a:r>
              <a:rPr lang="he-IL" sz="2400" b="1" dirty="0" smtClean="0">
                <a:solidFill>
                  <a:srgbClr val="002060"/>
                </a:solidFill>
              </a:rPr>
              <a:t> – תענוג תודעתי נפשי</a:t>
            </a:r>
          </a:p>
          <a:p>
            <a:pPr>
              <a:defRPr/>
            </a:pPr>
            <a:r>
              <a:rPr lang="he-IL" sz="2400" b="1" dirty="0" smtClean="0"/>
              <a:t>מימוש הרצון להשגת תענוג (מטרה) כרוכה במחיר.</a:t>
            </a:r>
          </a:p>
          <a:p>
            <a:pPr>
              <a:defRPr/>
            </a:pPr>
            <a:r>
              <a:rPr lang="he-IL" sz="2400" b="1" dirty="0" smtClean="0"/>
              <a:t>כל העת נערך במוח שיקול דעת :התענוג גבוה מהמחיר.</a:t>
            </a:r>
          </a:p>
          <a:p>
            <a:pPr>
              <a:defRPr/>
            </a:pPr>
            <a:r>
              <a:rPr lang="he-IL" sz="2400" b="1" dirty="0" smtClean="0"/>
              <a:t>עבירה באה מטעות בחשבון (חוסר ידע או שיקול דעת) והערכה לא נכונה של התענוג הצפוי מול הסבל הצפוי.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he-IL" sz="2400" b="1" dirty="0" smtClean="0"/>
          </a:p>
          <a:p>
            <a:pPr>
              <a:buNone/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9542"/>
            <a:ext cx="9144000" cy="72008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3200" b="1" dirty="0" smtClean="0">
                <a:solidFill>
                  <a:srgbClr val="002060"/>
                </a:solidFill>
              </a:rPr>
              <a:t>תרגיל 20 בחוברת לתלמיד (עמ' 39)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491630"/>
            <a:ext cx="6444208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חשוב על מצב שהיית סוחר כלפי הקב"ה: נתת או הבטחת לקבל תענוג?</a:t>
            </a:r>
          </a:p>
          <a:p>
            <a:pPr algn="ctr"/>
            <a:endParaRPr lang="he-IL" sz="2000" b="1" dirty="0" smtClean="0"/>
          </a:p>
          <a:p>
            <a:pPr algn="ctr"/>
            <a:r>
              <a:rPr lang="he-IL" sz="2800" b="1" dirty="0" smtClean="0"/>
              <a:t> - </a:t>
            </a:r>
            <a:r>
              <a:rPr lang="he-IL" sz="3200" b="1" dirty="0" smtClean="0"/>
              <a:t>מה היתה הסיטואציה?</a:t>
            </a:r>
          </a:p>
          <a:p>
            <a:pPr algn="ctr"/>
            <a:r>
              <a:rPr lang="he-IL" sz="3200" b="1" dirty="0" smtClean="0"/>
              <a:t> - איזה תענוג בקשת?</a:t>
            </a:r>
          </a:p>
          <a:p>
            <a:pPr algn="ctr"/>
            <a:r>
              <a:rPr lang="he-IL" sz="3200" b="1" dirty="0" smtClean="0"/>
              <a:t> - מה הבטחת?</a:t>
            </a:r>
          </a:p>
          <a:p>
            <a:pPr algn="ctr"/>
            <a:r>
              <a:rPr lang="he-IL" sz="3200" b="1" dirty="0" smtClean="0"/>
              <a:t> - מה מדרגת התענוג שרצית?</a:t>
            </a:r>
            <a:endParaRPr lang="he-IL" sz="3200" b="1" dirty="0"/>
          </a:p>
        </p:txBody>
      </p:sp>
      <p:pic>
        <p:nvPicPr>
          <p:cNvPr id="37892" name="Picture 4" descr="http://aniyehudi.co.il/wp-content/uploads/2012/02/g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3638"/>
            <a:ext cx="273933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811" name="Group 35"/>
          <p:cNvGraphicFramePr>
            <a:graphicFrameLocks noGrp="1"/>
          </p:cNvGraphicFramePr>
          <p:nvPr>
            <p:ph idx="4294967295"/>
          </p:nvPr>
        </p:nvGraphicFramePr>
        <p:xfrm>
          <a:off x="251521" y="843559"/>
          <a:ext cx="8640959" cy="3772496"/>
        </p:xfrm>
        <a:graphic>
          <a:graphicData uri="http://schemas.openxmlformats.org/drawingml/2006/table">
            <a:tbl>
              <a:tblPr rtl="1"/>
              <a:tblGrid>
                <a:gridCol w="2852219"/>
                <a:gridCol w="2894370"/>
                <a:gridCol w="2894370"/>
              </a:tblGrid>
              <a:tr h="889203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טיפוס </a:t>
                      </a:r>
                      <a:endParaRPr kumimoji="0" lang="he-I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האם הזולת מוכן להפרד מהתענוג שלו?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האמצעי לרכישת התענוג שלי מהשני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F7"/>
                    </a:solidFill>
                  </a:tcPr>
                </a:tc>
              </a:tr>
              <a:tr h="721154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רומס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David" pitchFamily="2" charset="-79"/>
                        </a:rPr>
                        <a:t>בכלל לא</a:t>
                      </a: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David" pitchFamily="2" charset="-79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כוח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831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מאיים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David" pitchFamily="2" charset="-79"/>
                        </a:rPr>
                        <a:t>קרוב לוודאי שלא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איום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154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מפתה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David" pitchFamily="2" charset="-79"/>
                        </a:rPr>
                        <a:t>אולי כן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פיתוי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154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סוחר </a:t>
                      </a: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David" pitchFamily="2" charset="-79"/>
                        </a:rPr>
                        <a:t>כן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תענוג</a:t>
                      </a:r>
                      <a:endParaRPr kumimoji="0" lang="he-I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David" pitchFamily="2" charset="-79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/>
          <a:srcRect b="20872"/>
          <a:stretch>
            <a:fillRect/>
          </a:stretch>
        </p:blipFill>
        <p:spPr bwMode="auto">
          <a:xfrm>
            <a:off x="684213" y="1612110"/>
            <a:ext cx="8064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11956"/>
            <a:ext cx="8229600" cy="857250"/>
          </a:xfrm>
        </p:spPr>
        <p:txBody>
          <a:bodyPr/>
          <a:lstStyle/>
          <a:p>
            <a:r>
              <a:rPr lang="he-IL" dirty="0" smtClean="0"/>
              <a:t>סיכום</a:t>
            </a:r>
            <a:endParaRPr lang="fr-FR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75606"/>
            <a:ext cx="8229600" cy="33944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e-IL" sz="2800" b="1" dirty="0" smtClean="0"/>
              <a:t>האדם הוא יצור החברתי . הוא זקוק לזולת להשגת רוב התענוגות שלו. </a:t>
            </a:r>
            <a:endParaRPr lang="en-US" sz="2800" dirty="0" smtClean="0"/>
          </a:p>
          <a:p>
            <a:r>
              <a:rPr lang="he-IL" sz="2800" b="1" dirty="0" smtClean="0"/>
              <a:t>על פי הרצון הטבעי (אהבה עצמית אגואיסטית), האדם הוא מנוכר </a:t>
            </a:r>
            <a:r>
              <a:rPr lang="he-IL" sz="2800" b="1" dirty="0" smtClean="0">
                <a:solidFill>
                  <a:srgbClr val="000099"/>
                </a:solidFill>
              </a:rPr>
              <a:t>ורומס</a:t>
            </a:r>
            <a:r>
              <a:rPr lang="he-IL" sz="2800" b="1" dirty="0" smtClean="0"/>
              <a:t>.  </a:t>
            </a:r>
            <a:endParaRPr lang="en-US" sz="2800" dirty="0" smtClean="0"/>
          </a:p>
          <a:p>
            <a:r>
              <a:rPr lang="he-IL" sz="2800" b="1" dirty="0" smtClean="0"/>
              <a:t>הרומס נדחה על ידי הסביבה . (מידה כנגד מידה)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43558"/>
            <a:ext cx="9144000" cy="37510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/>
              <a:t>השינוי הדרוש להשתלבות בחיי חברה: </a:t>
            </a:r>
          </a:p>
          <a:p>
            <a:pPr>
              <a:buFontTx/>
              <a:buNone/>
            </a:pPr>
            <a:r>
              <a:rPr lang="he-IL" b="1" dirty="0" smtClean="0"/>
              <a:t>	</a:t>
            </a:r>
            <a:r>
              <a:rPr lang="he-IL" sz="2800" dirty="0" smtClean="0"/>
              <a:t>מאהבה עצמית ללא חשבון לצרכי התענוג של הזולת, לאהבה עצמית המתחשבת בצרכי הזולת. </a:t>
            </a:r>
          </a:p>
          <a:p>
            <a:pPr>
              <a:buFontTx/>
              <a:buNone/>
            </a:pPr>
            <a:r>
              <a:rPr lang="he-IL" sz="2800" dirty="0" smtClean="0"/>
              <a:t>	האדם צריך לעבור ממצב של </a:t>
            </a:r>
            <a:r>
              <a:rPr lang="he-IL" sz="2800" dirty="0" smtClean="0">
                <a:solidFill>
                  <a:srgbClr val="000099"/>
                </a:solidFill>
              </a:rPr>
              <a:t>רומס</a:t>
            </a:r>
            <a:r>
              <a:rPr lang="he-IL" sz="2800" dirty="0" smtClean="0"/>
              <a:t> למצב של </a:t>
            </a:r>
            <a:r>
              <a:rPr lang="he-IL" sz="2800" dirty="0" smtClean="0">
                <a:solidFill>
                  <a:srgbClr val="000099"/>
                </a:solidFill>
              </a:rPr>
              <a:t>סוחר</a:t>
            </a:r>
            <a:r>
              <a:rPr lang="he-IL" sz="2800" dirty="0" smtClean="0"/>
              <a:t>. </a:t>
            </a:r>
            <a:endParaRPr lang="en-US" sz="2800" dirty="0" smtClean="0"/>
          </a:p>
          <a:p>
            <a:endParaRPr lang="he-IL" sz="2800" dirty="0" smtClean="0"/>
          </a:p>
          <a:p>
            <a:r>
              <a:rPr lang="he-IL" sz="2800" dirty="0" smtClean="0"/>
              <a:t>הסוחר בעולם הרוחני הוא בחינת "עבודה על מנת לקבל פרס", "תורה שלא לשמה", אהבה התלויה בדבר".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31" y="699543"/>
            <a:ext cx="8640959" cy="936104"/>
          </a:xfrm>
        </p:spPr>
        <p:txBody>
          <a:bodyPr/>
          <a:lstStyle/>
          <a:p>
            <a:pPr eaLnBrk="1" hangingPunct="1"/>
            <a:r>
              <a:rPr lang="he-IL" sz="2800" b="1" u="sng" dirty="0" smtClean="0">
                <a:solidFill>
                  <a:srgbClr val="002060"/>
                </a:solidFill>
              </a:rPr>
              <a:t>שיעור </a:t>
            </a:r>
            <a:r>
              <a:rPr lang="he-IL" sz="2800" b="1" u="sng" dirty="0" smtClean="0">
                <a:solidFill>
                  <a:srgbClr val="002060"/>
                </a:solidFill>
              </a:rPr>
              <a:t>5 –הרצון החברתי א' - </a:t>
            </a:r>
            <a:r>
              <a:rPr lang="he-IL" sz="3600" b="1" u="sng" dirty="0" smtClean="0">
                <a:solidFill>
                  <a:srgbClr val="002060"/>
                </a:solidFill>
              </a:rPr>
              <a:t/>
            </a:r>
            <a:br>
              <a:rPr lang="he-IL" sz="3600" b="1" u="sng" dirty="0" smtClean="0">
                <a:solidFill>
                  <a:srgbClr val="002060"/>
                </a:solidFill>
              </a:rPr>
            </a:br>
            <a:r>
              <a:rPr lang="he-IL" sz="2800" b="1" u="sng" dirty="0" smtClean="0">
                <a:solidFill>
                  <a:srgbClr val="002060"/>
                </a:solidFill>
              </a:rPr>
              <a:t>עבודה עצמית </a:t>
            </a:r>
            <a:r>
              <a:rPr lang="he-IL" sz="2000" b="1" u="sng" dirty="0" smtClean="0">
                <a:solidFill>
                  <a:srgbClr val="002060"/>
                </a:solidFill>
              </a:rPr>
              <a:t>(חוברת לתלמיד -עמ' </a:t>
            </a:r>
            <a:r>
              <a:rPr lang="he-IL" sz="2000" b="1" u="sng" dirty="0" smtClean="0">
                <a:solidFill>
                  <a:srgbClr val="002060"/>
                </a:solidFill>
              </a:rPr>
              <a:t>43)</a:t>
            </a:r>
            <a:endParaRPr lang="fr-FR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1635646"/>
            <a:ext cx="6228184" cy="30243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e-IL" sz="2400" b="1" dirty="0" smtClean="0">
                <a:solidFill>
                  <a:srgbClr val="FF0000"/>
                </a:solidFill>
              </a:rPr>
              <a:t>א. </a:t>
            </a:r>
            <a:r>
              <a:rPr lang="he-IL" sz="2400" b="1" dirty="0" smtClean="0">
                <a:solidFill>
                  <a:srgbClr val="FF0000"/>
                </a:solidFill>
              </a:rPr>
              <a:t>נסה לזהות השבוע מצב שהיית רומס?</a:t>
            </a:r>
            <a:endParaRPr lang="he-IL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he-IL" sz="2400" b="1" dirty="0" smtClean="0">
                <a:solidFill>
                  <a:srgbClr val="FF0000"/>
                </a:solidFill>
              </a:rPr>
              <a:t>ב. </a:t>
            </a:r>
            <a:r>
              <a:rPr lang="he-IL" sz="2400" b="1" dirty="0" smtClean="0">
                <a:solidFill>
                  <a:srgbClr val="FF0000"/>
                </a:solidFill>
              </a:rPr>
              <a:t>נסה לזהות מצב שהיית סוחר?</a:t>
            </a:r>
            <a:endParaRPr lang="he-IL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he-IL" sz="16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מה </a:t>
            </a:r>
            <a:r>
              <a:rPr lang="he-IL" sz="2000" b="1" dirty="0" smtClean="0">
                <a:solidFill>
                  <a:srgbClr val="002060"/>
                </a:solidFill>
              </a:rPr>
              <a:t>היתה הסיטואציה?</a:t>
            </a:r>
            <a:endParaRPr lang="he-IL" sz="20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איזה תענוג לקחת מהזולת? מה מדרגת התענוג?</a:t>
            </a:r>
            <a:endParaRPr lang="he-IL" sz="20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איזה תענוג נתת?</a:t>
            </a:r>
            <a:endParaRPr lang="he-IL" sz="20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מה </a:t>
            </a:r>
            <a:r>
              <a:rPr lang="he-IL" sz="2000" b="1" dirty="0" smtClean="0">
                <a:solidFill>
                  <a:srgbClr val="002060"/>
                </a:solidFill>
              </a:rPr>
              <a:t>היתה התגובה של הזולת?</a:t>
            </a:r>
          </a:p>
          <a:p>
            <a:pPr marL="457200" indent="-457200" eaLnBrk="1" hangingPunct="1">
              <a:buAutoNum type="arabicPeriod"/>
            </a:pPr>
            <a:r>
              <a:rPr lang="he-IL" sz="2000" b="1" dirty="0" smtClean="0">
                <a:solidFill>
                  <a:srgbClr val="002060"/>
                </a:solidFill>
              </a:rPr>
              <a:t>במצב רומס – היה אפשר לקבל התענוג בצורה אחרת?</a:t>
            </a:r>
            <a:endParaRPr lang="he-IL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endParaRPr lang="he-IL" b="1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http://atzuma-wisebeetle1.netdna-ssl.com/uploaded/0904265b55aed88bfc77812d5944becacd1d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35646"/>
            <a:ext cx="2664296" cy="27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700089"/>
            <a:ext cx="8229600" cy="431800"/>
          </a:xfrm>
        </p:spPr>
        <p:txBody>
          <a:bodyPr/>
          <a:lstStyle/>
          <a:p>
            <a:pPr algn="r"/>
            <a:r>
              <a:rPr lang="he-IL" sz="4000" dirty="0" smtClean="0">
                <a:solidFill>
                  <a:srgbClr val="002060"/>
                </a:solidFill>
              </a:rPr>
              <a:t>חזרה וסיכום של מימד ה"אני"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0155"/>
            <a:ext cx="9144000" cy="3459163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he-IL" sz="2400" b="1" dirty="0" smtClean="0"/>
          </a:p>
          <a:p>
            <a:pPr>
              <a:buNone/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359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הרגש הוא תגובה נפשית לארוע מחולל שיצר שינוי בין שני מצבי תענוג.</a:t>
            </a:r>
          </a:p>
          <a:p>
            <a:pPr>
              <a:buFont typeface="Arial" pitchFamily="34" charset="0"/>
              <a:buChar char="•"/>
            </a:pPr>
            <a:endParaRPr lang="he-IL" sz="2800" b="1" dirty="0" smtClean="0"/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שמחה / עצב = שינוי </a:t>
            </a:r>
            <a:r>
              <a:rPr lang="he-IL" sz="2800" dirty="0" smtClean="0"/>
              <a:t>חיובי / שלילי</a:t>
            </a:r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פחד / תקווה = דמיון של שינוי </a:t>
            </a:r>
            <a:r>
              <a:rPr lang="he-IL" sz="2800" dirty="0" smtClean="0"/>
              <a:t>שלילי / חיובי</a:t>
            </a:r>
          </a:p>
          <a:p>
            <a:r>
              <a:rPr lang="he-IL" sz="2800" b="1" dirty="0" smtClean="0"/>
              <a:t>אכזבה / הפתעה טובה = דמיון של שינוי </a:t>
            </a:r>
            <a:r>
              <a:rPr lang="he-IL" sz="2800" dirty="0" smtClean="0"/>
              <a:t>שלילי/חיובי</a:t>
            </a:r>
            <a:r>
              <a:rPr lang="he-IL" sz="2800" b="1" dirty="0" smtClean="0"/>
              <a:t> שלא מומש</a:t>
            </a:r>
          </a:p>
          <a:p>
            <a:endParaRPr lang="he-IL" sz="2800" b="1" dirty="0" smtClean="0"/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סוג הרגש ועוצמתו תלוי בפרשנות שלנו לארוע.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15816" y="699542"/>
            <a:ext cx="6228184" cy="14625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e-IL" b="1" dirty="0" smtClean="0"/>
              <a:t>הדרך אל הטוב</a:t>
            </a:r>
            <a:br>
              <a:rPr lang="he-IL" b="1" dirty="0" smtClean="0"/>
            </a:br>
            <a:r>
              <a:rPr lang="he-IL" sz="3200" b="1" dirty="0" smtClean="0"/>
              <a:t>חינוך לצמיחה רוחנית</a:t>
            </a:r>
            <a:r>
              <a:rPr lang="he-IL" b="1" dirty="0" smtClean="0"/>
              <a:t/>
            </a:r>
            <a:br>
              <a:rPr lang="he-IL" b="1" dirty="0" smtClean="0"/>
            </a:br>
            <a:endParaRPr lang="fr-FR" sz="3200" b="1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2211710"/>
            <a:ext cx="6228184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Tx/>
              <a:buChar char="-"/>
            </a:pPr>
            <a:r>
              <a:rPr lang="he-IL" dirty="0" smtClean="0"/>
              <a:t> </a:t>
            </a:r>
            <a:r>
              <a:rPr lang="he-IL" sz="4000" b="1" dirty="0" smtClean="0"/>
              <a:t>המימד השני - אני ואתה </a:t>
            </a:r>
            <a:r>
              <a:rPr lang="he-IL" sz="4000" dirty="0" smtClean="0"/>
              <a:t>-  </a:t>
            </a:r>
          </a:p>
          <a:p>
            <a:pPr marL="0" indent="0" algn="ctr" eaLnBrk="1" hangingPunct="1">
              <a:buFontTx/>
              <a:buNone/>
            </a:pPr>
            <a:r>
              <a:rPr lang="he-IL" sz="4400" b="1" dirty="0" smtClean="0"/>
              <a:t>חלק א – הרצון החברתי שבאדם </a:t>
            </a:r>
            <a:endParaRPr lang="fr-FR" sz="4400" b="1" dirty="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s://encrypted-tbn2.gstatic.com/images?q=tbn:ANd9GcTHyvtcf24RgLXPrlWT1JYLbi8B5Y53ZiJIiHXR84fhwGEjNTPZY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9542"/>
            <a:ext cx="291581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419622"/>
            <a:ext cx="8568952" cy="25922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חלק א'</a:t>
            </a:r>
          </a:p>
          <a:p>
            <a:pPr algn="ctr"/>
            <a:r>
              <a:rPr lang="he-IL" sz="6600" b="1" dirty="0" smtClean="0">
                <a:solidFill>
                  <a:srgbClr val="FF0000"/>
                </a:solidFill>
              </a:rPr>
              <a:t>חשיבות הזולת בחיינו</a:t>
            </a:r>
            <a:endParaRPr lang="he-IL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71550"/>
            <a:ext cx="9144000" cy="72008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3200" b="1" dirty="0" smtClean="0">
                <a:solidFill>
                  <a:srgbClr val="002060"/>
                </a:solidFill>
              </a:rPr>
              <a:t>מטרת השיעור – הכרת הרצון החברתי הטבעי באדם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5646"/>
            <a:ext cx="9144000" cy="1384995"/>
          </a:xfrm>
          <a:prstGeom prst="rect">
            <a:avLst/>
          </a:prstGeom>
          <a:solidFill>
            <a:srgbClr val="FF9999"/>
          </a:solidFill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להבין מה קורה  לנו כשנכנסים עוד אנשים לתמונה.</a:t>
            </a:r>
            <a:endParaRPr lang="he-IL" sz="1600" b="1" dirty="0" smtClean="0"/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להכיר את הרצון החברתי הטבעי הבסיסי שבאדם.</a:t>
            </a:r>
            <a:endParaRPr lang="he-IL" sz="1600" b="1" dirty="0" smtClean="0"/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להגביר את הרצון החברתי הפרגמטי שאמור להתפתח.</a:t>
            </a:r>
            <a:endParaRPr lang="he-IL" sz="2800" b="1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0" y="3219822"/>
            <a:ext cx="6804248" cy="1476055"/>
          </a:xfrm>
          <a:prstGeom prst="parallelogram">
            <a:avLst>
              <a:gd name="adj" fmla="val 93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67744" y="3651870"/>
            <a:ext cx="2664296" cy="6480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47664" y="3507854"/>
            <a:ext cx="72072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dirty="0"/>
              <a:t>אתה </a:t>
            </a:r>
            <a:endParaRPr lang="fr-FR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1187624" y="3651870"/>
            <a:ext cx="4032250" cy="7572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4227934"/>
            <a:ext cx="72072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dirty="0"/>
              <a:t>אני</a:t>
            </a:r>
            <a:endParaRPr lang="fr-F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147814"/>
            <a:ext cx="19431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data:image/jpeg;base64,/9j/4AAQSkZJRgABAQAAAQABAAD/2wCEAAkGBxQSEhUUExQVFhUXGBgYGBgXGBcbHBoXHBcXFx8YGBoaHCogGB0lHBcWITEiJSkrLi4uFx8zODMsNygtLiwBCgoKDg0OGxAQGywkICQsLCwsLCwsLCwsLCwsLCwsLCwsLCwsLCwsLCwsLCwsLCwsLCwsLCwsLCwsLCwsLCwsLP/AABEIALQA8AMBIgACEQEDEQH/xAAcAAABBQEBAQAAAAAAAAAAAAAFAAIDBAYBBwj/xAA+EAACAQIEBAQDBwMCBAcAAAABAhEAAwQSITEFQVFhBhMicTKBkUJSobHB0eEUYvAjcgcVM4IWQ1NzksLx/8QAGQEAAwEBAQAAAAAAAAAAAAAAAgMEAQAF/8QAMREAAgICAgEDAQYFBQEAAAAAAAECEQMhEjEEEyJBUQUyYXGRwUKhsdHwIzNSgfEU/9oADAMBAAIRAxEAPwDyEU4Ci9vgkCbl1E7D1H6CrFq1ZT4bZc9X2/8AiNKm9RP7uz1l4so/7jUfz7/RWwNYw7OYRSx6ATRG3wVv/MZU/E/QUQe/cIico6KIFRLh569aysj/AA/mEp+LD4c3+i/d/wBB9jBWF2UuermB9BXb+MgQug6IsfjUd3BnkNYmB+dPF03VyFsjAaNsGPQ9KVLA7tuyvH9oxUeMYqP5f3BoxmbQ6HvTmoLfkMQ28612ziGGgbTvrVajo8WU/dsLxSjrQu7inP2jUDEnck1tGOYUuYlBuag/rCxhFk/M1NwXgxvGTog0nqeg/U1rsNhVtqFRYHbc/PnNLlNR0Ox4pT30jIPwbEXTOWIH2iBApXeE4i2hJUxzgzW0jvPT68vfaKXvrv8AyR05Cg9Vjv8A5Y/VmN4Hbt6tdUNrpOse4rUYQoR6csdqqcasqB5kQw0Mc/cdqoLdG6SD1Fc/fs2C9L2sPGmFaFpxqNLmvcftRG3iVZZDCO9LaaKIyUuh4QkTBI9qdh8QyaoxXrH7VVvcUA0BY9htVF+JkmFUfmfpXU2Y5RRssHxgnRt/8+lEE4ketYTDI75vWEIg5TGZgfuyQDHSavX8VcRhZV0OigPyBbYPOin60PEXJJvWvzNpb4oetXcNxSedYjG371tWYqsIQGYZ9JMSFYCZ6gmqOLxN+4qtbEIxIHqVS5G4WTrHatURbWrCfjVkt3xoCriZBgqRWWxGIWfTLDuIP81A2rEMCrbENuD86aRHP8KasK+TV5mRRpHWDbkaHY9fY86guGnhj1PbX/IpzL1rfTRi8vJ8uyuHq7g+L3bZ9LsO06fSqzgZeU6nbYdzUFC8Y/H5VfNBbCXwLjK2uu45idxRIRyFZrH2mtXSpnQyDBEg6hgDyNGMJxJPLlj6un605dHnTfuYTSxNR3b6J9r6UExXGSdAfxqh5jvsK2geX0NGMcmvpHzqtj+MDKQPwp2C8L3HEm4hiPSDJM6wD1+VStwPJPpJI5CGbXmddB8qDlGxqjOgLbwdy+uYI5I0BymO2sVXxXC3RisZiPu661pf666IgsmWNJO/z/KpbRuZMzNkQnQxJYjkg56/Kt5NGenF/UxaqdoM9Ipz4dhuIrWIq3VbzBkbQLcWRqd80CIAg/OgNzh7iZZIBjMDObuKJSsXKFGzsYcW1VF2UAAdeenud6efw1/k9tdBQvA8bRhkuEqw0nkR+h70TFwbhl5bdeQPtUrTT2enBprQiP57fuAK4f2/j361G+JRRqwA231A/k0MxfGR9jfXXv2FclYTaXY3j18ZcgOp0+XWsxeRlO9EgC7cyT9atvwJ5MMMvINTotRWyLKpZHcUAbKkmiH9UYAnQUVxXB1ZZUC24gZQZV+4J+E9tRQa/hWT4hHvRWpAKModofYJc9hv/FafEZVw5y27fl3CFzqxdVcQdPuMR3rElyp0NWrHE3WFJLWw2bJOk9feulC+jMeVJ7/z9DX4S0RbYeQ9wZj/AKq2xczACMuVoBA6qaoG7aNwsFK2M6g2wwzAdATsZ5VY4NcN8WktPZe4ktbt3EYtb5wrAALsDrpUfDLtxr/moM16Xd80BQsaltQFGu42pFUWxknJtP8AnRzHiyykITnBGRR5kZf71ufCekd6kwbKFH+s1tixzrmRQsEQyh1IuddIOlLid9zaRWUC2bki6LrXzPNQ5+HTWDUuAz+Wo/p7jqrP67aWz5omYYXFlo2lDz2rQf4P/P6dg61ZW5dKNcXW4w85phtJnXWT0pnEOFPZUXM0qWywylGmJ0BJzDuDFOtXrfms5T/Rz62gxlRB0zGNjyMTtVPHY2woHlKDcn4lQouXoysTrPQ0UbvQGaMdOX7fsMtqCRmkDnEE/KoGWJqnb4iwnbWmXsUXEHQU+mRckWLl2Peq7XSa5fvFtWMk/tFS8NsB3GYwo3/au6R33nSDV3h1y9bR0zOW9OpLEQIA37HTlFA2tkMRzGkdxpWzsThbT2LbAqbiut0yCjKfjGnwkRIPcitP4j8J4e4HxDs6MFzPcTUGBq2XYz8t6FSQcsb+TB8H4Xaa2XuElidFBAAEHXUameWlG8Nw222iNtEE6AdRFDPD3F7QvhDaK2jIEtmZm5Zp0WY5bTzrV4lmI+EqvKB15jqaGd2MxqLVlR8A1uC6qRuMyjbrmX5fWmeayEm0pBYgmcr6jYhuYmd6J2eIsD6TbMwCGzWzG0SJHKq2IdC7q6i2CvcFzJjUbjfrNJt/I6l8EWI4v6CHFtydAI0Bnczt8qpYvF2XYsyGIgDbKI0G5BAPtV//AJHbb/p3ZnYN+uXUfSm2+FNaE5Q907AEEKAYzZd2PbYVq4/Bj5fP9wdasKzAKTbuGIBzLO2x79+tQcTwFyIf1AH4yoMGPvpvyGvWr11TZYXbpI1nMWAMjWRPf9ql4ZicXihkwKF7exvXFyKh7EH1Heip/AHKNbPP8To5FS2nNelL/wAJSwBuYuG+1ltZgTyglwfrWb8SeBsTghnMXrXN0B9P+9d1HfUUy0xMbRnTXVanJYYjNsvU6D5HnTbC+qdwKwZYf4Sq2xJ1J3/atQcQtxQQiqNprLcKseYddqOX7IXYzSJMtgtEWKZOWveKoXUBG1WXqFlJmhGgfF8FRtR6T21HzH7UExnDrlvcSv3l1Hz6fOtdNK+ViN5mf8502OWSJsnjQl1pmIS4QZUkHqCRofbr0ozg/EFwMpMlhtcB9YERGpg6RodNKh4rw4LL29ua9O47dqFzT/bNENzxOrNZj+IhgitczpOYr5XlwYiWQaMe81Sbj8BFCJcFsnJ5qhsms+giCBOsUEF0kRNRl6z00G87ca1+hdxuPe87XLjSzGSQIk0S4b4be6AWIQHqJP0qp4fwwd8xGi7e9ek8IC7ESKnzZXF8Ynq/Z3hYskfVz7XwjM/+Bkba44PspH0/mqOP8EX7YlSLo3hRD9Nia9T/AKGNgI5U5cN2pUc2Vdsoz+L4cl7Y1+TZ4rw/gN6+0WrTSN82gHuSK01n/h7iMom7ZU9PUfyFelWLWURUhsg7imPPJnmx8bHF72YbHFGR1/ulIABHu36d6H2Uu4J7Vz47dxSWQZgGtgwyuPmDNHlw18guIASYjKOWsAc45mmeI8Yt9LaI/wAJzM+UyDlyxEiZ1nt701OtiJLlpGN4zwVgS6WXW26m5bAkwgPXmB1rReGeOtiVKNla4oEj7yxGYAfjUVrDXCh8l2ZUlAfWoytoywSQujazyrK8T4Ze4diRbYxcUBlKGQQeXfaKZSkhHJwZ6nf4KXE7GJbP6hJ1gEa7mqH/ACZo9RYIuuhzKIHKYINYbE+MMWQVN0LHNVCnbeaIcG8JY/iRS5ddxZbXzbzE+nrbQnX8BrzoFja+Q3m5LoL4/j2HwykZhPRCC3zOwPelwrhPEMaFyouGscmcZmAPNQfVP0rc+H/BGDwmqW8z/fuQx/7eS/IVpJrnJLoHbMxwPwPh7BLvOIvHe5ehj8hsvLvoK04AG0abdvbpUWIvqilmMACSTWZxfiliYtoBJhZlmP8A2iI/Glyn9SnB4mTN9xf9mrLVxHDDSCNRp9DWDxHHrzZkZo3VlKLp2I+dc8MY6/53lW2V0nM4P2QfnI9qWsibLJ/ZeWGNzbRD40/4c+dN3CtlcamyfgP/ALf/AKbHpse1eZpg2tkq0h5hgd1PQjlX0gKCeIPDVjGCWEXBoLi/EOx++Oxp6l8HmJbs8ls4jIoA5U5MdO9O8ScDvYRwtwAqZyus5Wjp0PY0G8ygor560H2xtuNjVK9jRQo3aY12tUTHkLz4momv1Sa5UqWSTBIUxz5/tRcQHkJfNodjOHALnRwQDDLBBWdpndTB9VXbNuQeRG+07cgY5gfWui9KhdQOY5T12o4+0TkfMCiwac1kAbyaKuomIGm57f5+dUb2EOpBnt/NHyE8ApwEZU9zWswN+P2rK8KELBkGjFq6ajyRuTPYwZeONJG/4RjRlAOoooV6bVheG42IrTcPx0iDQdGTk5O0EiY70rjRTUOk1Tv3q4W9nnmIxYJJJMncyRM9etR2cYbhKqQDBIB0mOU8qzTYknepLWFdtgR32qrgS+pXRsPDHHEsYi2XlUYhLyvOkzFwAdPyJolxbLxJ71mD/UIzthyTKugMG2o0CNopDc4rIW+GljLsWPOasWsRdw11L1k+u2ZGbUHSCrDoRof4FHHQqb5bALs1vEq2Itt6Lim4jLBKq4JEHqAa+jsNi1uqLiMGRgCrDYg7R09q858ZDDY/Cf11hSb1vyxeWZa2p+/94KRo3QmhH/D3xW2Hm3clrU69Vn7Sj33HcfPpq0Lx9nsddFRYfEK6hlIIIkEagjtU0UgaZnxvn8u2w+BXl+2hyk9gayaOMwhjnOgysQxnkMupr1Er1qKzgraCFtoB0CgA8+lKljt3Z6/ifaawYvTcLMTgPDtx3i6HtKwJzCGZj3bXIR3ma1OEtWLCATbHliCxCgg9+YJ/GnY/iWVvLQg3TsDsDBIDdJAP0NQJwQOWbEEXgTKqyj0f2gg7cq5KuhefyZ5leV0vhL/P6j8Y73hFtmtICp8wAy3VVBG23q/Cr2AQhZbcz2JE6FgNJip5AofjuMJb5yaLS2yJz5LjFaLHEsDavobd5QyMRIPY6HTn3r53xbAO4QyoZgp6qGIB+kV63j+Ns/4wBXmB4DdiYXuM2o6A9yOlHCaZnpyXQNZqms4bMrMWAgAhY1YE65TsI71Ddw7AagDtI26kDan2cWGjk20HaANCDP4U+hPL4LFxBGika677dNvc0rrTAzTAn25RNON4xlYtEzuYnaSux00pz2xzPYHTU76if/yuOG+ZmmWJmNTyjl3FRgyD3p5WVOknSSNwKjdJ1ER0jX5VxgnWImaYR0/apQ5ywIgaxpIIHtVctO9ccT28QVOhGg57Vew+NDaMcrfh9aEaHnTiT71jimFGbRpsPdg1oeFYvWsBh8WygnWPbv3rRcPxMwy7HakThQ/Hktm9/qPSNfeqOKvVWsYqVqrir1JSHSkZm1w5VGgH60pG0TU0dZH5/wCdzUL/AEHb9TV55yY9bnWu3SGEbdPeueUBqxy9B9r5Dl7n8aeNpEKp5nc9p3PyFYGVuF8SuYG95qAMCCr22+G4h3Rh0qPFYI22R7agWrwLqF10mCo/2nSKWKReXq03P7VUwdwhskKJOhiNf5/WuMaNd4S8QthSEuEtZbX2/uXqOor1XD3ldQykEESCNiO1eBWL/wDTuVck2pBDCPQx2YdQdmFb7wrxZrMhRKaEoDOWftIeY7UuUaNT5fmehMKgxOGZiGRsrDY6kHsy8x+Ip2HxasoZSCDzqrjuM27e5k9BS3XyHFyvXZYs2DOZwuaI0Gw6ZjqarY/iyW9zJ6CstxPxKzaD0jtvQO5eZiBtO3flS+X/ABHrE3uQe4j4hZ9BoOg/zWgdzFE6kwOvT36VAtwamfSNDpqp1E9xPtSDGQJGZuwhgevJTp3/AEruP1HqKXR0yYBCkn7JPxDqvUg/nStoWJK6wPizTl7OPsiR3/WmFxBJIyDsRkO2h3aN6uo+S1JKZrhhWgQRsZTl8/woka3QE4twoXhl0V9xrv8A7ev81hcbhHtPlYQeR69xXopuL6h6IEyv3eWZX59Y0qtjsNbuoBcNshtmiNfYbHbX60yGTiIzYFk2uzF4TijK2Z5YyDm3I25HejAtK4L2irer4SIJ0+KOW5+lCOM8IbDncMv3hy7Hoe9D7VwqZUkHqP8ANaopS2jz25QdSND5vrkAA6DpEb012nlrrJE6/Khtvir/AGvUdPVAmByq5g8YjBlaPUBqdwR71lMJSTJbj8o0G2gB+o3pXrUBSGnMJmNjzBqHzwuzqe4qC/jwQAEGk+o8/lXUa2iwx1MnSdTtz5CmXbmXTmdtPxoe7k6kzXEEEVtAchz3WbcmtjwO+pCISAogZgJj5c/zrM8Jw+e4piQCCR1g7UcXA5CLyxl5gSJO4nlHtQTSehmNtbNXcvrbG4Mcxse47Vm+I8c10Byzqdp+fKojdLD1o7AztcCdOWVp+cVFi8CGAnQbifUfrApcYxi9jpc5dIuop3J06nb+alHVeW7GB9By/E1XLifvHqdB9Of4Ux7s7mY2HSnCCfzANtTvmYc+wO/ua6ql2ksepJ+dVPOA1NV8RjZ0GgrqOst3mUHee9DMZDfDVa9jQO5qndxzHtW0C5GrdP63KLajzyAptgRmIHxrr9rp1mq/BeJPhyLb6KD6W+4Zghv7T32rM2cWyMHViGEEEHUEayK9K4lwVuJ2Bi7YC3DIvpGhuBQ3mL1zKZjlWNGKVvR0cXYNMkZtxynn+9K/imbeeRiCTB5xWXwd5lXy3iJBQzPyOm3SiuBxwu6RDLoRMA6nlEzI0qeeNXZdhny7CAPISCecnY8iY125b60iwM6NHNYkgnSVHy3NMJEE65TIGmqk67bKP2pHWBJDdeTA7hjzOnLehoosdmaRLGTs33p3DNz+zoPzpytmJGuXmsfDOhKDn/nOohdBkktl+0I1BMA5R+vP3qfB3gJLOwJHpYQW6eo7DlWHNkmMxLM6jzHJGgaPVGxB5KNv1puMxWuUEQogp9lo5yfiJFR270FmzHTcfZPKZ3bSqxuwB/qGJ9LcwRtAnStMRIb8KP8AU0n0tl9SxsAM2nTep8NfIuiHUNpOmjjeWOb0n96ri4c0ZgGjXnmG/q15UrN70t6gRGqbBZ3gzr171gQ7HXlfMfRk2IjRfbX1Vj+N8Ayeu2QynWB/9eorWO/wnOOgePwiaaWOaBAnl97oe1HGTi9C8mKM40zzaK5FbDifBFukshCMNxyPueveskyxVMZqR5mXDLG9jkangVy0k1MloGND31Gv7CiYCI0HtVlML8z0FdAnWB020HtVnCNBoW9DIRt0WMNhSDLCByH8fKjGJccg0xrmNRteNyIga7AbQKc2p9RgTqf4qeTbL4RUeiTFggAFgSBy5dqhUqFAgzz15e1ceJkagV25fDGSIHasoKyhdxvSqr4rvFC3xRqBrhNVUeXyCN3GD3qndxRNR2rbOYUFj0AmjeF8NkEee2QSAQurD36VzaXZsYyn0gDM0WwnArjKHaApMAAgsT0jl860dvA2rQ9IUSCp1lgZ0YdKr+VcWXTMiTDGTmB+/wBCfag9S+hqwNdnMPZwyKoRHzmAS4zHN92I58o70a4Hx+5h5a0QUJhrRMBoEQR9kgaTQQYzK/qGcSoeRpm5MBM+5qV7KZs2cM8HMoEgdGEbCga+R8ZWuOg945w9lrC4nDgEMQrgQMhgnUD4TMSKwyXyr6aN77+/Q1oOF8RfCufNTzLNwZbgHNeTRyYdeY0oLx3CIlw+W+dDqjRHp317jWjVMRJOL0aHAY4ONDyGYHYxJ1MyTVosObek6K0bc4AnrzrF4PFtbOYHnrWrw+KDDTn8Q+0e40jakzjRZiyKaLeczBYh/bVgd8xn07fjUjXYTRhG7JHpHcnN6j+dQomYhYBXlB0E7SYqxinl9Skrsfs6bjbXlQDPkhe4YAz6DVWjn0An5TTJM8geY5sP0/mmM39o10IMTO8qIrjROoEcoIJAPU7iuNQ7tAy9NfT1nTrrXWYwNpnRuX0jnURiNhPaAJHI96awGmmnPkB3ArjSYkyNADpPcco00qO5iFSS8R05z70Mx/FFT4YJ69KDXL5cksSaOMGxU8yiEcTxRmMLoPzqpjeDyBctksrcujcx+P41WLbfrWgwWKW3be2+hc22AOmozDNHcGKbH2kk259gBeGuPstPOdBU5thBL69FFFLeJt5tW06wdKF8U1MgyCdP0orsDjornEsTEADoKeDpTFw5Gp0rjGuZ0SxYxZU0WsEXIDED3rOZqkS+aBxGxyV2aC5YyE6z7UlxCu2kLVThuIYtoJ019queQLfqIhjsDr8z0oKGqX0MhhsO1xsqCT/m9HcB4cEjzGkkxlUHQ/3GpldVXJbOjR6R94f3fpXUvufjGUN03kfnTm2+iSEYrsJ2xatgIVyaZSEiS3Js3KnrddpBIRZhydzGxmNRQ7DY1T8C+r4ST16xU94De42ZuY3HY9qU0VxarRNaYA5QM7GAxO0cjl5125Ak3DOXTKNQR17Uz1MJIyAQCOZHv1risFMICSo0J5g8u9YGSi2WGUgKgAmftL/uHSqZtEf9P1EghSwIJXp/dHIGrLiR63JbkB06RyqRGZwQsIgBg9+9cm0Y4pg67fZD5ZyseRJgxvBjnVbFYn/QNvIuXPnn7aHKVKg/dOhPsKLrkIyBMxJEk6gN120mqGJ4YV29L6yNwf3olJC5Qk1XYAcGevP8KucMxptkRsdxNI4cw5y7anqvcdqp5ROs9z+wpvaJotwZu+F3ARmglYJKjNA7k0122nYkEN6oHYdaz3h/iYtND6oTqJ5jrWixl8MzFYy7RBAE/nU8o0XQnyGSZ5g66+qT7Cmht9CJ3XWfy0pkwJnT7xnl0HL9aE47jIGibiZb3rErDclHbCWLxKovqPyB1/mgOP4s1zsOlD7t4sZYyajnl127+3Wmxx12SZM7ekPLVcwWCe4ruqkpbEu3Ia7TzPau3+D3bWU3kZAwkA8+x6e1HLniFzYNjJaVCI9KlY21330rW3Xt2Lil/Hof4NvWkvRcRSWgI7a5W6Rtr1rWeIMTZXL/AFNvMhJGeJyt0PMe9eaua2WC43av4V0xDBSqwf7tNCvfSp82L3KRTgy+1xIMX4VtXFNzDXRG+VjI+u6/OsxhsW1vMFIhhlMgEHuJ59DVddNv2+sV2RT4QaW3Yic037VRK9/NHUfiNqquZNa/w34ezeXfZ1K6nJlmeWpJ/Si3GfDtq+DAW2wGjKI+TDYily8iKlQ2HjycbPNHNRzVriWCey5S4II+hHUVSJqhbWiSVp0yxavkVZTEHk1DppyvFc4hRyM062gfSi5ftCevaq74MKdyzMNp2b3qyWLAMXjt27mulhMW11bUE7fKl2O4Jg647ScxyqdCNjI2J7VJax7jUAHYMTz7kVbxKKdX1kbcw3aqr4MvqJUTB6+9FafYPCS6LNq+Dq5mOXY1ZUsQFX0iJ15jpNBwhQnLJInXsaetxwPU2m4HbpQuN9BrJXYVLKrej1GdD0PY050mDcOh1jYg9utQYTE5gAqhQTvuJ/SpLbIATcMk6EDr70DQ1STJhdLSyKRsGPP3rgCiIJZx06d6Ss7HKTlAiZ5j3pLeFpz5RzGTlP8ANYFZBcJ+Mf4OYNCcTbIkjZtOw96LXGOs/MdDQy7icrqfiCmcp2PuKODYnNFPYNYAc9Z1FX7PESgymGHKT+lWeM4RLw/qMOsKfjtj7B6e1An60xqyaM3Hou4/iLXOenSqJNKpuG4F79wW7Ykn8B1NakkjpSlJiwuFe5myKWyjMxGwHUmjvhPFJh7yswDA+ksd1/uXpVLE4J7JyMpT6+rvOxpgoWlJfgFG4O/k9R4pi7SKBeA8tjEkSJ3E9J60CxvhW1dGfDvHQfEp9iNVqbhV9cVg2tudUGVieUbNWPwuKe1PluVnfLpNR4sclai6aLcuWLpyVp/yI8fg2suUeMw6GRVU0+4evOoi1XK62Quvg6a9MwGAsrbARFKkbwDOnWshwLw61whrqlbcTvq3t0rRYXgAtn0X7yp9wEQPnyqPyJxekyzxoSjton4RgGsPdUH/AEiQba9OvtUN/wATYdWKljIMGFJ1qe3xSwCLYugtsJM/U86p8X4BavHN8D9Rt8xSVTfvsobko/6dGT8TYxL17MhJXKBqI1FAblsj2rR4/wANXreoAcf27/SgzoRoR8jV+Nxqonm5Yyu5Io10U66kU2KaICuGxUTnXN0FEbGJZlyj0QJA/mqTOPMJA0OsdOcfUmpbmELQxb5HpS3RQm+y0uRTlHqJg/P3qUXGI9TQpOq99vnQs3mX0oNZJBPSp7V0N/1Dy/GscQ4zTLaPGirJG57frTMThFkm4TI1BH5V3zywlBEaE84qQW1UeppaZH80IbSZRfDs2qDKraacq43+iRrJiGHKrrYhiOidutVcUqhdd/zouX1FuFbRZbEM4BbTp7Uy9fVNvpQa7fjY1XuXia7gd6tLYQxXES1VGu1WJrqj50SjQp5Gw/4YYjE20BGW6QjA6gg/yaZxfhYUymxP0NEvCmHCj+oJgoCqDqx0zewE/Op77jbkeda2Zxb6MqmC0JOgG5/atv4GtW/JLoIYsQTzjlWb8QWtAOW/al4M4p5N/Ifhuaex5Gl5ouUHQzx5KORWaxeOW2ZrOJUKQY11Ujke1DePcEt218204CnTLMg/7TUXjFFN5SCC2X1Dp0mhFtKVix6Uk6/Admy7cZK/xOoSAQCQDoR19+tMYVZtWixCjcmBWo4PwA2mLXcjSIA3j603JkUFsTjxym6QP8GrZJbNBuaZZjbt3op4owCPYdsgzKJBA1/CnY7gFi4ZgoeqaVPhrtpCLKtJA2Jk/OopzuXKNl8MdR4So5w9vLsW/MIEKJJ0irKXlb4SCOxFD+OYZrqQkGCCVOzdqwT5kdgwKHpJH061uPEsm72ZkzPFSrQ/itry71xdoYx+danw7xjzV8t/jA0/uH71jLjSZJk12xdKMGXQirJ4+UaZFDLxlaNRxHid7C3I0e2fhB5dpobxvi1u+gi2Q87mNB+tO41xpb1pVC+rcnp7UAmgx4/lrYWXK+k7Q4tyior9krBOx2NShDuAf0ondwSZLUH4wdT1p10I42ikx9Udv1olgrQeQ3KlSrJDIdEl7RAOlDMPYBzTPWlSronZAgmJYaTod6k8sQWjUGlSoX2MXRWxdwhdOdCb1w12lRRAmysTSpUqMnJLCZmANaTAYYW0gfa3mlSpWRlPjpWJsQ2wMCY06VNccyByilSpZV0V0thwytqBtWcxKwRFcpVRDo8/L95hXBuWEnejvBcEt18rTHalSoMjqLoLErkrC3FuF27LW2tgghutGhcJg9aVKoJNuKbPShFKTSGk157xHEMMQ7AwQx19q7SpvjdsV5bpI3GDvlrasdyOVRYrCJdWHUGlSpMtPRQtx2YbjODW08LMd6Hg0qVejjdxR5WVVN0canYdZdQdiRSpUT6Aj2egiyoXKAI6RWK4sMt4qNANh70qVSYHci/yElB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54688" y="-771525"/>
            <a:ext cx="2857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8197" name="Picture 6" descr="http://upload.wikimedia.org/wikipedia/commons/thumb/b/be/Valentines_Day_Chocolates_from_2005.jpg/300px-Valentines_Day_Chocolates_from_2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1000"/>
          </a:blip>
          <a:srcRect/>
          <a:stretch>
            <a:fillRect/>
          </a:stretch>
        </p:blipFill>
        <p:spPr bwMode="auto">
          <a:xfrm>
            <a:off x="0" y="681038"/>
            <a:ext cx="9144001" cy="39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1131590"/>
            <a:ext cx="7560840" cy="1446550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he-IL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נסו לחשוב על כל האנשים הנדרשים ליצירת שוקולד והגעתו אלינו</a:t>
            </a:r>
            <a:endParaRPr lang="he-IL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84168" y="700088"/>
            <a:ext cx="3059832" cy="3959894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4800" b="1" dirty="0" smtClean="0">
                <a:solidFill>
                  <a:srgbClr val="FF0000"/>
                </a:solidFill>
              </a:rPr>
              <a:t>האם אפשר לקבל תענוג ללא הזולת ?</a:t>
            </a:r>
            <a:endParaRPr lang="fr-FR" sz="48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AutoShape 5" descr="data:image/jpeg;base64,/9j/4AAQSkZJRgABAQAAAQABAAD/2wCEAAkGBxQTEhQUExQUFRUVFx8aGBgXFxcVGBgVGhUXGBcYFxgYHCggGBwlHBoXIjEiJSkrLjAuFx8zODMsNygtLisBCgoKDg0OGxAQGiwkICYsLCwsLCwsLCwsLCwsLCwsLCwsLCwsLCwsLCwsLCwsLCwsLCwsLCwsLCwsLCwsLCwsLP/AABEIAOcA2gMBIgACEQEDEQH/xAAcAAACAwEBAQEAAAAAAAAAAAAEBQIDBgABBwj/xAA/EAABAwIEBAQFAgUCBQQDAAABAAIRAyEEEjFBBVFhcSKBkaEGE7HB8DLRQlJy4fEjYhQzgpLSc6KywgdDU//EABoBAAIDAQEAAAAAAAAAAAAAAAECAAMEBQb/xAAmEQACAgICAgEEAwEAAAAAAAAAAQIRAyESMQRBURMiMkJSYZFx/9oADAMBAAIRAxEAPwD5UbOjcXJ76ewCMx48FLqR7CEubUzVHnn+xgfRHcXMFg2Bj2Sm1PQsZ/E3Z1vMTB9QF68xDvPzsT7hyhVMOPS/urXCaY/2uI8tR/8AJ3ooyv2efzN53H52UMNUi/n6a+30XA78vsq6bYceQ+5UC3uz3GNyvt+bphRcDpcEecRbzEfkoXHs8LTuBB7zH2VOErwR+d/dQl1KhjSOWSDIIcOUiDmHsFbxAfMp5hrE/wDULz5j3JQrCG1IdAaTHQAjwn0MI3CsAAaYsCT/AE5okHeNUrGW9MFwrjUYXCM7CJ67Nd5/pPceTzh5LpAs9vjYdwcoJb1GYTfUZh/EszJo1TyuCObTsedo9Eyw1eDE3bodiOR/PsgwwfpksdWbVpvN2P5XLS4XLRy0Mdx3S3DVZEefpP2J/Aj+J05qEsP6w12W/wCoQCBz59kqylj7iIOh5IoD0wg20307a/t7o/hWJ+W7o83HTW3WYjqAg6e49Pt9fdW2LRHX9x90rLEaXE08/wDqshzmWfH8VM6P6xa/LXS6ZzQ0vZsTmb0DrgeRBCJ4TjnRY+IT5xctPORJ9eQXcTAIFRohlx/TJmCeVjCX+hjzglXxHkfCR/K4WHuPdaLHVXHDtymDkNM9YuD9fZZPD1ix7XD+KcwO8CL+YWz+YH0fDqHCBF7w7Tt9Ek+yICzwx3/pj3IEomm1z2DWIDTv+p0eeoS2tLnuYOUSTo0OF/OD6p/haf6Wtg/xcpMHKI5AZvVNdAk0g8/DjatVpqVMtF8F3WL2P8Plz5LV8MoYTDwMOxrNA21zBuXHUkmEo4TgiWfKqOzDKIebODtIMdfopVMC+i4B1y0778iuli4y+290cDNOX5LaGj2gVS8ky6xEwCORA2WU4dQZSxVV1xSc+XQLHKblvcQD2TLiOJc8i2Ud9ShsdXNXICbsECNI3nqtWOFGac7COI4r5zy5tmzIE2AXvyG/zpWzAtaNXzfT9PRe5nch6q1W1S1RW69nyPgzcz+5PrlKI4xVLvN7o7ZiFVwMQZ5An7BQx+rROjR6m5+q4p6aOoFWKHjPI/dsqWBdIe07gEd2n/xc70UMQfE3y+kL3hgHzADpMeoy/f2UE/YjS1I5/X8lRq9OX591Oowh0byo1hpG4+3+UBmFYh2an3v7Q73BS2mYIRjTLI5H2On/ANkGRB/OaIk/TC3kkD0/ZFUK0uAO0j/pMyPdB4fWD+RdW4ZviHdKy2Oy7ibJDXEXAynuCf3VOGfz5R7iPY+yYVGZmxzII8wJHrKWERp+FBDSVOw7Fvz0r/qZbTYm33HogX4hxaPG4jQjMY9EdQIJg2FQZTyBG/kQEDUokZmkQRfsRM/f2UQJ/JLDv09Pz82RjPrf3/yltNM8MJuNPz90GNAnhXEOcR3Ecw6xR1XE6kEAO22EiDY2IM/pM6ICi2Jka3HadVNrpBnl/wC4E/bKlY3oNo0xUGYNAm5DQf1XDiJncExyT3DPGRwm7nZWf1gnL2kmOkpPw5v+mG83zv8ApzAHTlA9U7xtENpTUMtBJ6u1NjrHVVy2wXSKuFl8w8AuP8wAiNesd+Xo74XxBmcNykOkXmI12MwlPw9ixiKzagsZIeJImASHN77jcyd4WuOAaXtLGeMAX1Nh9VZDHLI6Rk8nOoLYxrthwcAWgQfP/KI+JK3zqQrU7vpiHt3AOjhzH7qzDeCnU+a6CWwGnU8oKVU6sRrpB7LpY03/ANj7+TjSlV/DAKeEdULC4m19UU+iGwI790ZXquLWzAjQixhLeJcRkjK1zjNzp5lalJlNFtBrdJheH+k/nmiajxVAPhbAEgWnqhThxzPqmjJsVpI+L4Iw3yv2F/3Q2IdLr6x9lNjp8144eMx29yuMenfSR2K/U3y+67C/qG0n7yFLFDxA9B7BTwjJcPM+gKhEvuLOJSKjjzM+s8kM1lmzz80ZxQeONxqghp2QGktkaJu8dAfQj7EqupdW0bvnmD9IXtGnLh3RsrSvRzGXCYUGSRbVWUMPOa2ke50+qN4dh4IkGQ7ccjmH0ISNmiMKB6Lf4edvqR9Qq62Ct/u/PzzRtCkczOrj9GgIviNMBm3L6f3KVMajNsESORzD7/ZEcRu4PGzb9/8AA+qhiRDyQiKv/KA3dHnsB6z6JhGtUKG6nt9IWg4LhMzSfTyICTNpEkQNZ9LfstfwWjkw4Lhcm3ObmPcHyQkSCoTY2gWab272CsweCJERMmwGpJDS0Dron/DODOxDy97crB4Wi+lrnp13IW0+F/hxufNqGGemYjw9yAZ5XSNklJIWYH4d+VTzubJH6RO5Mn3/ADRLMdwWpij4jka0RbQnQwOUXHdfTOPMy0hHP6z/AHWaOlpWnxfG5/czleV5coukJOA8AZhwAJzC0zr1+i0IeGwRmL/QKrh/+oSLCNXHQd0ViGZR4Xh08l0IwjCXFHOnklPcit2KLiA4ZjMCevNW4jPUeQWhrg3awMboWpRykODsxcLgbFW4d7Xumq51htqi/wCS9Cr4B6YuMxJjUaDsrwWEmGgA6DkhcSBnIZJbtNivGVIKu4pqyt/AUzA5jDNToEX8qoLfLba2iAZii0WRQ4qeiqnGfqmMmvZ8Bw36gp4dvjPKY79FTQd4ucI7D3foLSd9I7wuU2emirIYhsut2A5BF8Jw2Z1uWu3VVFsCwkm3PyCe8Lwpa2edye0kNHp7BK2XRjsR4xsvcRfxE+SCe1N8RSsTp/eIH37JfWpZTG+nsoCUQfDtv5pjwjDSC47fhQ1JmkefedFqeBYE/KB3P1MQO+ijYIxohwvDZgZ0J9Q0W+nujK1KHkcw2dpJJJ9jHmm9DBABg038yf7H1QePbNWRpliQLEzNup+iRse0KXUoezoJPS8fQKPEalgOX4PsjKhGfv8AawuqcQ2S0RpJvfSI8plRL2G0JMRhTHcwO35ddQpFwA5b8uc/unBwpMC0xO2pMWHsqmYctGVozOd4WgaFxFpOn5PdkTRRwbhoymoeeVvYCSf+5zR5FavA4IZL699L6NHoPJVYbhrmNpNYZcXBzt/DLiTyuSY/qOsLZ8P4b/pggRI80zg6tmeWVJ0gfhuEkBjWgc5G3Nw+xuey2PDsOGNAGg9zqT3JJKV8NwuWwTujsFUkVzdgnHqU0CeRB+33WUc87Lf1KQc0tOjhCwOOquD3NcIcw5T5aLo+HL9TlebCmpFDbA2iRHJQb05KTnSq2tIN1v6MJY5xAXuGGYgSBO50VVapOmi8YjWgey48tSotZEyvGvv2XfMQphJ0srnAE5QdTyCZO4NS2rshKXAE2tKhk6pZwlL8ZUFSS7VnxGjM3TTCMMEnlA2Gsn6IDB076afl09wlGS0bDc7m39vVcWTPVYo6LqGH8TWi06nk3pykR6p+aIygAxNp2yxePQDtJQ7KYB+3QW+tvyUVVBDCTMn6GYHnf8CRs0CHipEuiYbr1dp90lDS5xI12HUplxR4nKBpHmbz5T9ArcBw4ADMCSRMC5OwHcn83RFatlOAwOaoxg0n1gST1X0TCYCGtaGxlGn+4jn0k+vRB/DXBjnzmxHhECYOroO+wnnK2uD4dA2+390GyubSETOH3E8j+yU18EXVHG4AHnBuB319wt1VwWk9vr+QqW8LEOPMkC3U/eUpWp0fLOKcGLnGM09DHlZZ3EUsRSIAzDaTe4vHe4+y+70eFjlufqZ90DxL4cbU1A1nQG8EaHoYVsJV2LKdnwwcQreIZjpy3zCSjMG/EOcCCb+FtrCTBA5X5cxzX1RvwLTyx7kbXt7x2TTC/CdJtyJMyeuxHY8lfHJFbKnLVWY74E4Y9zvnvLzIDTeHDYgzYgTMaRECRb6ZSp2hToYANEAfn3RrKAASZMnN2JSQNh6fRGMCnkhehqqoJbTKyfxxgYLarR+rwu7j9J9JHkFqWhRx2FFWm5h/iFjyOoPqrMU+EkyrNj5waPlzHf4R3zW5YOpXYvB5CWx4kdwr4efX8TfCG/qc73DQNSBfba66znBq2cdQldJCwPHdS1E7J7jvhKpTINM/Ma4gWs5pJi40id06wXwdTaQXvc4RdosCe+sJZZ4JXY68fI3VGRoZQDpKKOGa+IsdE++J+A020zVpAMy/qAs0t0mNiLLJivEw4HsQli/qbiScHjdSCK+AAmDOVAGn0TThtP5jzMhouevIJl/wbP8A+bfQpvqcNMTje0fn/h2HkgfqJOjbjrfdabheGgOe7yFttY5eyW8LwBZd+sXbJBjrGk30vEwndBtmzAGw0A5aWG9hsuLJnroKkTwp8ZcYm1jYX0HYBQ4viw0QD4j0v1PTz5BetLrtYBM6m99/CNY02THh3w4ZzvJzkzJ18hoOm6ULaXZmMFw9xJOUk7aw3qeZWs4NwV0hzgR1OpJ0gaDv9TMP+H8IY3Qev25eSd4XDiZjTTczuUbKpZPg84Vw8MaABACdU6QAVVIoqmijNJ2Vupb8tF78oCBsrwV60fn2RoUpZRXGkESAvcqlABPlKbaSvhSHZGiFbaSlliykCvXKAKH6r1ohc4qHzIQCWQrW7KpjlaAiQR/EOHg54kHWNnbeq0HCKLW0aYbplB7kiSfUoXEUQ5pa64NipfDrCyn8txmCcp/2zb9/NXxlcaM7hxyX8jKm2DCkQvYuol0EybKXQxXXpBzXNcJa4EEcwRBWF4H8LuqPJqAtptJHIvIMQOnM+nTe0ySdBl2M3nqI+6nCsx5nGL4+yrJijNpv0C0cGxrMgY0NjQCB+dV89x+ILKtRgLjle4b7OI5rf8TxYo031D/CLdSbAepCwP8AxTTdzSSdT4Lncq3B7bM/lUqR8lwdRzzk5nblck9T1K1NHBgCRYN5RMARr90gwDfllrB/zH3cdC0DRg7kSfIc1qaX6RFt/L/H1K5bPRN0gnhGE8IJF7z3m6f0qWiEwVOB+d0zpBKZ5StljGFGUhEKlpV1MoogW0q9jkK0q2mU4jQW0qYKoDlIORFoIC4lQaVMFEBJpUlAOUiUQHQouKnKHrOslZAWvWvAU2ttdK/neMymFKqIS2WcaRa0mRHaE1ZSEdUjGKGdgGpdYb9fZNzUyiSYVkGV5NHV8LuCga2MGHALiTLoAaC4lxmwA7FMaeKnRKuIcKFR4qtc4PbBDdW2M2B0kxPPKOQVsYxspnJ8dGgIQdPM41Gk/wAXhPJuUWv1n2VzcWz5fzJAbEkkwBGszpG88kAONUPE9rw7QWMg6wG7EouN6FbS3YzDYCrxGIaxpc4hoGpNgFmOK/ElVommwAf7w4T0Ggn1WZ4lxKtXIFRxDQf0yInn4dfNWRxNlU88UtB3xB8QmuS0EMotveATH8TidBuB68hh3/FIkxTkTYl8EjYkRZJuKVsViHub8tzWtf8AojK0QYbncYk63JjkArKlCCRNOxi7XnTqGwVthjikZJW3bYpwNeXOeYFhA2GjQPIfRbPh7pHOSPz0CxFNuUQbEnfl+T6LU8Gr2b0IXDZ6Z7RtMMPzyR1IoDBOsEdTKUz0EBytaUO0K9pUIXtcrWOQ7Fc0pkAIa5WtKHBVjXI2KEtKsBQzXqYciLRcpAqrMpByICwlVPErsy9CBDO8Vw7mOztEjcb9whOHV6teoKdOGiJe5wJytHIbm8BaTEtlL8M4US4hs5omNbT+5QVXstU3xpDbC0GUWwy7j+p7oLndzy6CANgqar+aCPF6ROWXB5BOUtdMCJuAW7jdePxEiwPmrrVaMkrvYdhKwvax7fRe0uJNL8viF9S0j6pWynI5g22jla8QATtz10XtVlSo4NYBM6uEjqSJ0HXtGyXHNvQs9dHfEOEID6oqBlEx8wTZzg4AGJg6NvKxmPxlFhzZnw6J3aQM0GJFr3IPIbrcfHJaMPTpE6vBgHJIaCTJ0aJj6CTC+fYmg2o6MoDWiS1ohk7TYZjpYbTrZbYNtUZsiinbDcNxf5jYdBYf0mCPC2C1wGwHSxhccZTJMX8RuJ++v+ULlM33/PPtoqMLSI1mx3WlY6Mkp2W8Rwwe5pJHhNgQHCTvfofQoU8Epch/2j911PiLH4upQgh1NrCDsZpsLtNCCYj+6Z/LTQla0Sdxez5t850AG+UCdzBEzPnqnfDal5G3hd3BifOEudhjTdcEtO+pbJiI5f3CNo0srw5twRDhseZH5v0XDZ6lM3nCashOKIWT4Pig0jkd/s7l3Wpw9RKVTVBYurGqthUgUCsuBUw5UArwlENBQcpZkMCpBREoKDlY1yCBVgemsDDPmL0PQmdSFRCxWGtKk56GFSyrNVSxaLHvQ9VshXg2VVeq1ouQh2NYj4hSIcHtiWzY6EEQQTt/hNcLQc5ohrri0iPULvh6s3EPe9sFtM5R/XqT5CPXotK1gV+ONIry7YqbgL9Sm2Hw7WARrz3XAbqJMq2iqqEHxNwN9eoHsLLMDRnJgHMZdABkwbDoqD8LUw1sPLCIm2YHTNMmTNzPVP8AFPIaTyE+yzmJqvLIe6XXIIhpBjpof7ym50Uyit6LmfBbHgxWnlDB7+L9lleJcKfRrmm+JJBB0BB3E+foVqeEcRsImW+F02OYAT3Q/wAeF1TCOqBgzMkF2aCKbhDiB/Eb2uIN+YWjHkldPplE8UHH7VTPjeOxrjXrOpMyzUc5xdle79RsZENaLQALbk6r1nFK8CCNP5Gf+KrxrHNxD3AgRruJJMgWHoqfkUjfPE7Wt00WlRSQknZtq+ADht+C/cJPUwRpkm8b6mOvUe+91qXIeq0FcM7inQpwD9jBB/LfutFw+sW2mRsdx3SGthADI9BZMOH4jbf6+XNK0PytGoo1JVnzEtwuIRgqICF+ZTa5UNcrWKEsmHKYcq5XKEsuleyqwpNUFJyvBUjVeOQla6AtksbxamweN7WjqYSw/GFBtg8HsQVZW4axxlzQe4lVu4NSmcjR5Jkl7HUY1sExfxk42o03O6mw91lOL4jF1/8AmPLW/wArZHkTqVr62EY3QJTi4JgHUp00iyMoRGX/AOMOFFlN9Uk6mmwaBrQQ9x7lxF/9q3Yc/wDmPqsr8OVBhmQ4nK5152MRPbT0WmdxGmBMzPK60qDS2c6WRTk3Yy4ePDc3lErMNxDqjgWywDS/33PRN31nRcn87KURSK+KV4sOV/wJS91yRpEeITy5FEOJqaaT690PlG178+VvJSWJSKnMoogQYkbja0f49fQ7B1A6adQBzXAgg6EEXB8kFUZF0Rhq9OW5iGu6mASI0Ok3Futul1UitPZ8n+Ofhp+Eq3LqlF5JpON+pY87OHuACNwMw/D3MDfkvv3xzhg/A1w7RrM46PbcR126hxC+KjhlR3iDXEG47G60Yp8lsXKuL0a1uInQr0vSjDYlHscIXIo6pNzlXUKmbqh4UJYVh8cRYm/1TXD4+QsxUK6ni8pQoNm2pYkIhtZZXCcQB1+qZ0cWlaCO21VIVEsp15V7XpSDAOUg9BNerGoCsILpUC5SaF4QoKjwuVb3qTwqiFBgLFU5QAwkGeRTp1NL8a4AFPBXJIrm6i2DnEBzTmmeSesc35Yd/CG/QaLMgEden91bTqESeey7Esdo5MclDfhr2f8AEU3E2m08yCAfWFq8ZXDB4jGYho6k2AHNfPjW5XMobG1nOmSekmYHIIfRGjnq0bnFY4UGOcbmLN3J2/ulfAsdmGQ6mSDzvJCymfe468yi6WKgAixF+vSEfp0hfq7s29SnISbjVCaTz/L4vTX2lOuE4ptamCIDgPE3cHtrB5oP4nxDaFB5N3PBaxu5LrExyEyT25hVX6NDjaszGJ4lWrURgw3/AE/CXVJM5ASflDzDbzYHTRW/McLZHW5ER5KrAHwNA13g2hXuqtBghsj/AHo8rbSK0nR87o4iN0xw+MWdFVXsrLFR1WzUMxYXj8SkFJ7zoPWyvex0XKWiDF2IQdeu1oLnOAA1KzPFcU+8PIjkYSio94Y5uaxgkE3M6K2GG9srm3Ho11HjVMmGOc7s0x7rU8LD3gEEdisD8IYPMSY108l9K4JRyj6LRj8eElszZc8ovRc2q9n6mmOeo9QiaOPBR9Bqsfw6k+7mjuPCfUKvJ4f8WCPmN/kimniAi6VUId3w0f8A9dWOjr+4/ZLq5q0jldBjdpn+6ySwTXovjmg/ZoRUXpeFn6fFRvburxxJvNV8Wuy1NMb5wvM4Sl/FBFoVQx+a03RUG+kRzSVtjDGYkNBP9lnK3HabpDZffaMvkTqruKYc1WvpuMAje3l1WbwGGa0HKZgxy3hb8Hj8XcjDnz8lSG5xzSTBI7iFdTxUgA3neUjdUkx0XuCqnOWbH2M6rc7oxUPHvM22QWLxYa6LmfdXNfAl1rSkPG+IhhBLXEH9J69EMkuKsbFjc5UO8I2o8FzhF7NOsI/5cbwOe6V8LDqdJpcS4u3nQHQJg+tEZb80LbiSUUpMhQbUY/MHkybHQjz1TJmIa8H5pc94s6Tm7TOyGq0ZAAJEaxopueBZgFxDieW6rcEx4zoIYymBLiA0AuJNmhoErGVOIvJJZTp5SZbmLpy7TG8Jlx3FSRh2OneqZs0CCGdzYnsBuYgzDGBY6ciljjT2zRDSEVHho5T3R9DBgcgjxRhTZSXPZ0UgZmHQ3FfBTc7onWQBJviAgsLVI9jHzmpVL3HqV2MoOb+rfl2XObkd0B/LqzG4z5hAiBI6x2W5KPD+zJJy5G9+DsAW0mu5j21Wyw7OX4UHw7DRSaAIgfb6o2i2B+aLXVHNlLkw+gjAbIKgPT81RLTmMcvc/sgwIa4R9r+SxPG8ZUqVS0Wa12v83daepi8rTb+/afos/Uqh12897qvjsPL4F1SuQ4C90CaroJgzPoEVxFliZiOSDwlWl8p5c52ZrhEmxHbdGVEgnQ1dQztAkAEK5tBrQBAt790BhMRmJIm2h1lFCSbxHNBJVYJN2eYnFOcTIgtMAJQKWUxHMjnEra0OGsLMznARus5xNoLpb/DbS5Ez+6kZK6DwaVsEbQaRIG1/NAs8FQWsT77e8JnTd72PNKeK4gU73BJj86BWvoRWSxnE2uc2mG5pcGkknQmDomNSjTysBAIbYEwYG5ukvCMMG5n1C7O7QBpsDqdgOW+6c4fGUyAHMgDUm894SSTl6LLUemWio3JlY7MJhqjXZ8uHQYOomDCIw2Kw8xTqMzAw5v6ctpEZoB1FwquK8WwwADqrS6NrkfkJbaDxbfRZh8Yc5LRDSLA7eaXcY46KDCGkfMd5xbYc5jXbZZ3ivxK54NHDgkmwLZc8/wBIGnuldThmIFRhriHP0EyZtqPMbpXL0i6GHdy/w03w9SnxHcy4uNpNySTvqU/dxdoJAZIGl9vRU4mgGtFNv6WWA6jc9Tr5ocYfv6LRGBmyZ3J6DS5eurABC4mr1S2viFxaO6F4jGLLfEfETlIbqd0fia1lluIYoFxHJWRiBvQLUw5DM2YHMdN/ND03QQeRB91KBefZVK6VWmkZ0feuDmabZ3AlHlm6VfDBmiw82gn0TpwXQOU+2e4cW/PJWsMAnfn1VY2hTcbjkEOyAOOxG1+fK/UIVrQ6C2OoVDiXuOWZkgSptplgdseqFW79guhXj2vLi0/pMKFfgMPZBDgnNJ2aBYRv+6Pw1Brn/LJGlnaAOifNLJJPY0ZP0IzQ+WCG2j9R5IBnFs73sIGTQayRuZX1ThGCZTouFXIMxOa4II79gvklKnRbUOXO8SYJgAidh23QhTdIeUWlbGDmvAYKNQANM5XyQUUxz6hJqZWmbFuiGpATZpg83D9kbToN18Q9Cf8ACaUEtic5NUVVqIDXEeIjfS3WIlDOwbH5aj2guAjxXAvqJ3ujMThm3/1XNDti0H3BQdTg5FN5+dmblNnNhunOUljJAuMdkcWlsXt1bAMxtckeSq4ez5rnz4WtiY1kkgAT2PokD/CTDiDuDvsdVrvh2kw0yR+okZ7mxiRbbU+6tTvQko0rOPBsOZmiw2gk3cR/VqPKEtd8F4YuzNFQc2B5IPQE+KPPzWhdTg2UsuUDVM8cWJHNOPTFOHwopQKNNjGjUgXP3dpqUvrB9XGNcYysLWi+l8xJHMmfIDktHxMk0iWiXNjvlnxW3tJWeNZrnB5zAgiYMX8tjy6KLGmh45GnY1xFirhU6eyqaQ4hw0Nx2K9NQdFdFGdiKtWlCPdZcuXCo9PQn4risoKzjnXtHi5j6cly5WwRTkZz8OQCZ0VLBK5crMkFGSSKou0fdvhuhkosG+UT6aJtMkev7Lly2ro5cu2W5tyh8XX+XTLuV1y5B9EXYlwlN8NcT+q/YqoYh2aHOzX3XLkuHatkyadFVbFQYCvo4jKXCTsfULlyZ7aBVI84jiKz2Zc5yCSAYsSNkq4DgX1GugwJjXkL/nVcuUD+pqsNhqdMADUbkSZUH1mh0gmHa81y5K9gF7v9R7mtNhedIG0q3GYhzabQIcQYMgARExHqV6uVUNxVls9S0Z3i3DhUOYQHE3GgJ2vsm3A+FfJPzHOLnkXaJDImSI381y5XySRTydDSpi7eERuqm4o81y5PVCXZfSeCYNuo5rP8V4aKdS36Hj0BPLeCLdly5F6YYg3A2PZUcxx8ABJ3Ifpa+h3Tf/h/6fMLlyr5tOh3FPZ/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364" name="AutoShape 7" descr="data:image/jpeg;base64,/9j/4AAQSkZJRgABAQAAAQABAAD/2wCEAAkGBxQTEhQUExQUFRUVFx8aGBgXFxcVGBgVGhUXGBcYFxgYHCggGBwlHBoXIjEiJSkrLjAuFx8zODMsNygtLisBCgoKDg0OGxAQGiwkICYsLCwsLCwsLCwsLCwsLCwsLCwsLCwsLCwsLCwsLCwsLCwsLCwsLCwsLCwsLCwsLCwsLP/AABEIAOcA2gMBIgACEQEDEQH/xAAcAAACAwEBAQEAAAAAAAAAAAAEBQIDBgABBwj/xAA/EAABAwIEBAQFAgUCBQQDAAABAAIRAyEEEjFBBVFhcSKBkaEGE7HB8DLRQlJy4fEjYhQzgpLSc6KywgdDU//EABoBAAIDAQEAAAAAAAAAAAAAAAECAAMEBQb/xAAmEQACAgICAgEEAwEAAAAAAAAAAQIRAyESMQRBURMiMkJSYZFx/9oADAMBAAIRAxEAPwD5UbOjcXJ76ewCMx48FLqR7CEubUzVHnn+xgfRHcXMFg2Bj2Sm1PQsZ/E3Z1vMTB9QF68xDvPzsT7hyhVMOPS/urXCaY/2uI8tR/8AJ3ooyv2efzN53H52UMNUi/n6a+30XA78vsq6bYceQ+5UC3uz3GNyvt+bphRcDpcEecRbzEfkoXHs8LTuBB7zH2VOErwR+d/dQl1KhjSOWSDIIcOUiDmHsFbxAfMp5hrE/wDULz5j3JQrCG1IdAaTHQAjwn0MI3CsAAaYsCT/AE5okHeNUrGW9MFwrjUYXCM7CJ67Nd5/pPceTzh5LpAs9vjYdwcoJb1GYTfUZh/EszJo1TyuCObTsedo9Eyw1eDE3bodiOR/PsgwwfpksdWbVpvN2P5XLS4XLRy0Mdx3S3DVZEefpP2J/Aj+J05qEsP6w12W/wCoQCBz59kqylj7iIOh5IoD0wg20307a/t7o/hWJ+W7o83HTW3WYjqAg6e49Pt9fdW2LRHX9x90rLEaXE08/wDqshzmWfH8VM6P6xa/LXS6ZzQ0vZsTmb0DrgeRBCJ4TjnRY+IT5xctPORJ9eQXcTAIFRohlx/TJmCeVjCX+hjzglXxHkfCR/K4WHuPdaLHVXHDtymDkNM9YuD9fZZPD1ix7XD+KcwO8CL+YWz+YH0fDqHCBF7w7Tt9Ek+yICzwx3/pj3IEomm1z2DWIDTv+p0eeoS2tLnuYOUSTo0OF/OD6p/haf6Wtg/xcpMHKI5AZvVNdAk0g8/DjatVpqVMtF8F3WL2P8Plz5LV8MoYTDwMOxrNA21zBuXHUkmEo4TgiWfKqOzDKIebODtIMdfopVMC+i4B1y0778iuli4y+290cDNOX5LaGj2gVS8ky6xEwCORA2WU4dQZSxVV1xSc+XQLHKblvcQD2TLiOJc8i2Ud9ShsdXNXICbsECNI3nqtWOFGac7COI4r5zy5tmzIE2AXvyG/zpWzAtaNXzfT9PRe5nch6q1W1S1RW69nyPgzcz+5PrlKI4xVLvN7o7ZiFVwMQZ5An7BQx+rROjR6m5+q4p6aOoFWKHjPI/dsqWBdIe07gEd2n/xc70UMQfE3y+kL3hgHzADpMeoy/f2UE/YjS1I5/X8lRq9OX591Oowh0byo1hpG4+3+UBmFYh2an3v7Q73BS2mYIRjTLI5H2On/ANkGRB/OaIk/TC3kkD0/ZFUK0uAO0j/pMyPdB4fWD+RdW4ZviHdKy2Oy7ibJDXEXAynuCf3VOGfz5R7iPY+yYVGZmxzII8wJHrKWERp+FBDSVOw7Fvz0r/qZbTYm33HogX4hxaPG4jQjMY9EdQIJg2FQZTyBG/kQEDUokZmkQRfsRM/f2UQJ/JLDv09Pz82RjPrf3/yltNM8MJuNPz90GNAnhXEOcR3Ecw6xR1XE6kEAO22EiDY2IM/pM6ICi2Jka3HadVNrpBnl/wC4E/bKlY3oNo0xUGYNAm5DQf1XDiJncExyT3DPGRwm7nZWf1gnL2kmOkpPw5v+mG83zv8ApzAHTlA9U7xtENpTUMtBJ6u1NjrHVVy2wXSKuFl8w8AuP8wAiNesd+Xo74XxBmcNykOkXmI12MwlPw9ixiKzagsZIeJImASHN77jcyd4WuOAaXtLGeMAX1Nh9VZDHLI6Rk8nOoLYxrthwcAWgQfP/KI+JK3zqQrU7vpiHt3AOjhzH7qzDeCnU+a6CWwGnU8oKVU6sRrpB7LpY03/ANj7+TjSlV/DAKeEdULC4m19UU+iGwI790ZXquLWzAjQixhLeJcRkjK1zjNzp5lalJlNFtBrdJheH+k/nmiajxVAPhbAEgWnqhThxzPqmjJsVpI+L4Iw3yv2F/3Q2IdLr6x9lNjp8144eMx29yuMenfSR2K/U3y+67C/qG0n7yFLFDxA9B7BTwjJcPM+gKhEvuLOJSKjjzM+s8kM1lmzz80ZxQeONxqghp2QGktkaJu8dAfQj7EqupdW0bvnmD9IXtGnLh3RsrSvRzGXCYUGSRbVWUMPOa2ke50+qN4dh4IkGQ7ccjmH0ISNmiMKB6Lf4edvqR9Qq62Ct/u/PzzRtCkczOrj9GgIviNMBm3L6f3KVMajNsESORzD7/ZEcRu4PGzb9/8AA+qhiRDyQiKv/KA3dHnsB6z6JhGtUKG6nt9IWg4LhMzSfTyICTNpEkQNZ9LfstfwWjkw4Lhcm3ObmPcHyQkSCoTY2gWab272CsweCJERMmwGpJDS0Dron/DODOxDy97crB4Wi+lrnp13IW0+F/hxufNqGGemYjw9yAZ5XSNklJIWYH4d+VTzubJH6RO5Mn3/ADRLMdwWpij4jka0RbQnQwOUXHdfTOPMy0hHP6z/AHWaOlpWnxfG5/czleV5coukJOA8AZhwAJzC0zr1+i0IeGwRmL/QKrh/+oSLCNXHQd0ViGZR4Xh08l0IwjCXFHOnklPcit2KLiA4ZjMCevNW4jPUeQWhrg3awMboWpRykODsxcLgbFW4d7Xumq51htqi/wCS9Cr4B6YuMxJjUaDsrwWEmGgA6DkhcSBnIZJbtNivGVIKu4pqyt/AUzA5jDNToEX8qoLfLba2iAZii0WRQ4qeiqnGfqmMmvZ8Bw36gp4dvjPKY79FTQd4ucI7D3foLSd9I7wuU2emirIYhsut2A5BF8Jw2Z1uWu3VVFsCwkm3PyCe8Lwpa2edye0kNHp7BK2XRjsR4xsvcRfxE+SCe1N8RSsTp/eIH37JfWpZTG+nsoCUQfDtv5pjwjDSC47fhQ1JmkefedFqeBYE/KB3P1MQO+ijYIxohwvDZgZ0J9Q0W+nujK1KHkcw2dpJJJ9jHmm9DBABg038yf7H1QePbNWRpliQLEzNup+iRse0KXUoezoJPS8fQKPEalgOX4PsjKhGfv8AawuqcQ2S0RpJvfSI8plRL2G0JMRhTHcwO35ddQpFwA5b8uc/unBwpMC0xO2pMWHsqmYctGVozOd4WgaFxFpOn5PdkTRRwbhoymoeeVvYCSf+5zR5FavA4IZL699L6NHoPJVYbhrmNpNYZcXBzt/DLiTyuSY/qOsLZ8P4b/pggRI80zg6tmeWVJ0gfhuEkBjWgc5G3Nw+xuey2PDsOGNAGg9zqT3JJKV8NwuWwTujsFUkVzdgnHqU0CeRB+33WUc87Lf1KQc0tOjhCwOOquD3NcIcw5T5aLo+HL9TlebCmpFDbA2iRHJQb05KTnSq2tIN1v6MJY5xAXuGGYgSBO50VVapOmi8YjWgey48tSotZEyvGvv2XfMQphJ0srnAE5QdTyCZO4NS2rshKXAE2tKhk6pZwlL8ZUFSS7VnxGjM3TTCMMEnlA2Gsn6IDB076afl09wlGS0bDc7m39vVcWTPVYo6LqGH8TWi06nk3pykR6p+aIygAxNp2yxePQDtJQ7KYB+3QW+tvyUVVBDCTMn6GYHnf8CRs0CHipEuiYbr1dp90lDS5xI12HUplxR4nKBpHmbz5T9ArcBw4ADMCSRMC5OwHcn83RFatlOAwOaoxg0n1gST1X0TCYCGtaGxlGn+4jn0k+vRB/DXBjnzmxHhECYOroO+wnnK2uD4dA2+390GyubSETOH3E8j+yU18EXVHG4AHnBuB319wt1VwWk9vr+QqW8LEOPMkC3U/eUpWp0fLOKcGLnGM09DHlZZ3EUsRSIAzDaTe4vHe4+y+70eFjlufqZ90DxL4cbU1A1nQG8EaHoYVsJV2LKdnwwcQreIZjpy3zCSjMG/EOcCCb+FtrCTBA5X5cxzX1RvwLTyx7kbXt7x2TTC/CdJtyJMyeuxHY8lfHJFbKnLVWY74E4Y9zvnvLzIDTeHDYgzYgTMaRECRb6ZSp2hToYANEAfn3RrKAASZMnN2JSQNh6fRGMCnkhehqqoJbTKyfxxgYLarR+rwu7j9J9JHkFqWhRx2FFWm5h/iFjyOoPqrMU+EkyrNj5waPlzHf4R3zW5YOpXYvB5CWx4kdwr4efX8TfCG/qc73DQNSBfba66znBq2cdQldJCwPHdS1E7J7jvhKpTINM/Ma4gWs5pJi40id06wXwdTaQXvc4RdosCe+sJZZ4JXY68fI3VGRoZQDpKKOGa+IsdE++J+A020zVpAMy/qAs0t0mNiLLJivEw4HsQli/qbiScHjdSCK+AAmDOVAGn0TThtP5jzMhouevIJl/wbP8A+bfQpvqcNMTje0fn/h2HkgfqJOjbjrfdabheGgOe7yFttY5eyW8LwBZd+sXbJBjrGk30vEwndBtmzAGw0A5aWG9hsuLJnroKkTwp8ZcYm1jYX0HYBQ4viw0QD4j0v1PTz5BetLrtYBM6m99/CNY02THh3w4ZzvJzkzJ18hoOm6ULaXZmMFw9xJOUk7aw3qeZWs4NwV0hzgR1OpJ0gaDv9TMP+H8IY3Qev25eSd4XDiZjTTczuUbKpZPg84Vw8MaABACdU6QAVVIoqmijNJ2Vupb8tF78oCBsrwV60fn2RoUpZRXGkESAvcqlABPlKbaSvhSHZGiFbaSlliykCvXKAKH6r1ohc4qHzIQCWQrW7KpjlaAiQR/EOHg54kHWNnbeq0HCKLW0aYbplB7kiSfUoXEUQ5pa64NipfDrCyn8txmCcp/2zb9/NXxlcaM7hxyX8jKm2DCkQvYuol0EybKXQxXXpBzXNcJa4EEcwRBWF4H8LuqPJqAtptJHIvIMQOnM+nTe0ySdBl2M3nqI+6nCsx5nGL4+yrJijNpv0C0cGxrMgY0NjQCB+dV89x+ILKtRgLjle4b7OI5rf8TxYo031D/CLdSbAepCwP8AxTTdzSSdT4Lncq3B7bM/lUqR8lwdRzzk5nblck9T1K1NHBgCRYN5RMARr90gwDfllrB/zH3cdC0DRg7kSfIc1qaX6RFt/L/H1K5bPRN0gnhGE8IJF7z3m6f0qWiEwVOB+d0zpBKZ5StljGFGUhEKlpV1MoogW0q9jkK0q2mU4jQW0qYKoDlIORFoIC4lQaVMFEBJpUlAOUiUQHQouKnKHrOslZAWvWvAU2ttdK/neMymFKqIS2WcaRa0mRHaE1ZSEdUjGKGdgGpdYb9fZNzUyiSYVkGV5NHV8LuCga2MGHALiTLoAaC4lxmwA7FMaeKnRKuIcKFR4qtc4PbBDdW2M2B0kxPPKOQVsYxspnJ8dGgIQdPM41Gk/wAXhPJuUWv1n2VzcWz5fzJAbEkkwBGszpG88kAONUPE9rw7QWMg6wG7EouN6FbS3YzDYCrxGIaxpc4hoGpNgFmOK/ElVommwAf7w4T0Ggn1WZ4lxKtXIFRxDQf0yInn4dfNWRxNlU88UtB3xB8QmuS0EMotveATH8TidBuB68hh3/FIkxTkTYl8EjYkRZJuKVsViHub8tzWtf8AojK0QYbncYk63JjkArKlCCRNOxi7XnTqGwVthjikZJW3bYpwNeXOeYFhA2GjQPIfRbPh7pHOSPz0CxFNuUQbEnfl+T6LU8Gr2b0IXDZ6Z7RtMMPzyR1IoDBOsEdTKUz0EBytaUO0K9pUIXtcrWOQ7Fc0pkAIa5WtKHBVjXI2KEtKsBQzXqYciLRcpAqrMpByICwlVPErsy9CBDO8Vw7mOztEjcb9whOHV6teoKdOGiJe5wJytHIbm8BaTEtlL8M4US4hs5omNbT+5QVXstU3xpDbC0GUWwy7j+p7oLndzy6CANgqar+aCPF6ROWXB5BOUtdMCJuAW7jdePxEiwPmrrVaMkrvYdhKwvax7fRe0uJNL8viF9S0j6pWynI5g22jla8QATtz10XtVlSo4NYBM6uEjqSJ0HXtGyXHNvQs9dHfEOEID6oqBlEx8wTZzg4AGJg6NvKxmPxlFhzZnw6J3aQM0GJFr3IPIbrcfHJaMPTpE6vBgHJIaCTJ0aJj6CTC+fYmg2o6MoDWiS1ohk7TYZjpYbTrZbYNtUZsiinbDcNxf5jYdBYf0mCPC2C1wGwHSxhccZTJMX8RuJ++v+ULlM33/PPtoqMLSI1mx3WlY6Mkp2W8Rwwe5pJHhNgQHCTvfofQoU8Epch/2j911PiLH4upQgh1NrCDsZpsLtNCCYj+6Z/LTQla0Sdxez5t850AG+UCdzBEzPnqnfDal5G3hd3BifOEudhjTdcEtO+pbJiI5f3CNo0srw5twRDhseZH5v0XDZ6lM3nCashOKIWT4Pig0jkd/s7l3Wpw9RKVTVBYurGqthUgUCsuBUw5UArwlENBQcpZkMCpBREoKDlY1yCBVgemsDDPmL0PQmdSFRCxWGtKk56GFSyrNVSxaLHvQ9VshXg2VVeq1ouQh2NYj4hSIcHtiWzY6EEQQTt/hNcLQc5ohrri0iPULvh6s3EPe9sFtM5R/XqT5CPXotK1gV+ONIry7YqbgL9Sm2Hw7WARrz3XAbqJMq2iqqEHxNwN9eoHsLLMDRnJgHMZdABkwbDoqD8LUw1sPLCIm2YHTNMmTNzPVP8AFPIaTyE+yzmJqvLIe6XXIIhpBjpof7ym50Uyit6LmfBbHgxWnlDB7+L9lleJcKfRrmm+JJBB0BB3E+foVqeEcRsImW+F02OYAT3Q/wAeF1TCOqBgzMkF2aCKbhDiB/Eb2uIN+YWjHkldPplE8UHH7VTPjeOxrjXrOpMyzUc5xdle79RsZENaLQALbk6r1nFK8CCNP5Gf+KrxrHNxD3AgRruJJMgWHoqfkUjfPE7Wt00WlRSQknZtq+ADht+C/cJPUwRpkm8b6mOvUe+91qXIeq0FcM7inQpwD9jBB/LfutFw+sW2mRsdx3SGthADI9BZMOH4jbf6+XNK0PytGoo1JVnzEtwuIRgqICF+ZTa5UNcrWKEsmHKYcq5XKEsuleyqwpNUFJyvBUjVeOQla6AtksbxamweN7WjqYSw/GFBtg8HsQVZW4axxlzQe4lVu4NSmcjR5Jkl7HUY1sExfxk42o03O6mw91lOL4jF1/8AmPLW/wArZHkTqVr62EY3QJTi4JgHUp00iyMoRGX/AOMOFFlN9Uk6mmwaBrQQ9x7lxF/9q3Yc/wDmPqsr8OVBhmQ4nK5152MRPbT0WmdxGmBMzPK60qDS2c6WRTk3Yy4ePDc3lErMNxDqjgWywDS/33PRN31nRcn87KURSK+KV4sOV/wJS91yRpEeITy5FEOJqaaT690PlG178+VvJSWJSKnMoogQYkbja0f49fQ7B1A6adQBzXAgg6EEXB8kFUZF0Rhq9OW5iGu6mASI0Ok3Futul1UitPZ8n+Ofhp+Eq3LqlF5JpON+pY87OHuACNwMw/D3MDfkvv3xzhg/A1w7RrM46PbcR126hxC+KjhlR3iDXEG47G60Yp8lsXKuL0a1uInQr0vSjDYlHscIXIo6pNzlXUKmbqh4UJYVh8cRYm/1TXD4+QsxUK6ni8pQoNm2pYkIhtZZXCcQB1+qZ0cWlaCO21VIVEsp15V7XpSDAOUg9BNerGoCsILpUC5SaF4QoKjwuVb3qTwqiFBgLFU5QAwkGeRTp1NL8a4AFPBXJIrm6i2DnEBzTmmeSesc35Yd/CG/QaLMgEden91bTqESeey7Esdo5MclDfhr2f8AEU3E2m08yCAfWFq8ZXDB4jGYho6k2AHNfPjW5XMobG1nOmSekmYHIIfRGjnq0bnFY4UGOcbmLN3J2/ulfAsdmGQ6mSDzvJCymfe468yi6WKgAixF+vSEfp0hfq7s29SnISbjVCaTz/L4vTX2lOuE4ptamCIDgPE3cHtrB5oP4nxDaFB5N3PBaxu5LrExyEyT25hVX6NDjaszGJ4lWrURgw3/AE/CXVJM5ASflDzDbzYHTRW/McLZHW5ER5KrAHwNA13g2hXuqtBghsj/AHo8rbSK0nR87o4iN0xw+MWdFVXsrLFR1WzUMxYXj8SkFJ7zoPWyvex0XKWiDF2IQdeu1oLnOAA1KzPFcU+8PIjkYSio94Y5uaxgkE3M6K2GG9srm3Ho11HjVMmGOc7s0x7rU8LD3gEEdisD8IYPMSY108l9K4JRyj6LRj8eElszZc8ovRc2q9n6mmOeo9QiaOPBR9Bqsfw6k+7mjuPCfUKvJ4f8WCPmN/kimniAi6VUId3w0f8A9dWOjr+4/ZLq5q0jldBjdpn+6ySwTXovjmg/ZoRUXpeFn6fFRvburxxJvNV8Wuy1NMb5wvM4Sl/FBFoVQx+a03RUG+kRzSVtjDGYkNBP9lnK3HabpDZffaMvkTqruKYc1WvpuMAje3l1WbwGGa0HKZgxy3hb8Hj8XcjDnz8lSG5xzSTBI7iFdTxUgA3neUjdUkx0XuCqnOWbH2M6rc7oxUPHvM22QWLxYa6LmfdXNfAl1rSkPG+IhhBLXEH9J69EMkuKsbFjc5UO8I2o8FzhF7NOsI/5cbwOe6V8LDqdJpcS4u3nQHQJg+tEZb80LbiSUUpMhQbUY/MHkybHQjz1TJmIa8H5pc94s6Tm7TOyGq0ZAAJEaxopueBZgFxDieW6rcEx4zoIYymBLiA0AuJNmhoErGVOIvJJZTp5SZbmLpy7TG8Jlx3FSRh2OneqZs0CCGdzYnsBuYgzDGBY6ciljjT2zRDSEVHho5T3R9DBgcgjxRhTZSXPZ0UgZmHQ3FfBTc7onWQBJviAgsLVI9jHzmpVL3HqV2MoOb+rfl2XObkd0B/LqzG4z5hAiBI6x2W5KPD+zJJy5G9+DsAW0mu5j21Wyw7OX4UHw7DRSaAIgfb6o2i2B+aLXVHNlLkw+gjAbIKgPT81RLTmMcvc/sgwIa4R9r+SxPG8ZUqVS0Wa12v83daepi8rTb+/afos/Uqh12897qvjsPL4F1SuQ4C90CaroJgzPoEVxFliZiOSDwlWl8p5c52ZrhEmxHbdGVEgnQ1dQztAkAEK5tBrQBAt790BhMRmJIm2h1lFCSbxHNBJVYJN2eYnFOcTIgtMAJQKWUxHMjnEra0OGsLMznARus5xNoLpb/DbS5Ez+6kZK6DwaVsEbQaRIG1/NAs8FQWsT77e8JnTd72PNKeK4gU73BJj86BWvoRWSxnE2uc2mG5pcGkknQmDomNSjTysBAIbYEwYG5ukvCMMG5n1C7O7QBpsDqdgOW+6c4fGUyAHMgDUm894SSTl6LLUemWio3JlY7MJhqjXZ8uHQYOomDCIw2Kw8xTqMzAw5v6ctpEZoB1FwquK8WwwADqrS6NrkfkJbaDxbfRZh8Yc5LRDSLA7eaXcY46KDCGkfMd5xbYc5jXbZZ3ivxK54NHDgkmwLZc8/wBIGnuldThmIFRhriHP0EyZtqPMbpXL0i6GHdy/w03w9SnxHcy4uNpNySTvqU/dxdoJAZIGl9vRU4mgGtFNv6WWA6jc9Tr5ocYfv6LRGBmyZ3J6DS5eurABC4mr1S2viFxaO6F4jGLLfEfETlIbqd0fia1lluIYoFxHJWRiBvQLUw5DM2YHMdN/ND03QQeRB91KBefZVK6VWmkZ0feuDmabZ3AlHlm6VfDBmiw82gn0TpwXQOU+2e4cW/PJWsMAnfn1VY2hTcbjkEOyAOOxG1+fK/UIVrQ6C2OoVDiXuOWZkgSptplgdseqFW79guhXj2vLi0/pMKFfgMPZBDgnNJ2aBYRv+6Pw1Brn/LJGlnaAOifNLJJPY0ZP0IzQ+WCG2j9R5IBnFs73sIGTQayRuZX1ThGCZTouFXIMxOa4II79gvklKnRbUOXO8SYJgAidh23QhTdIeUWlbGDmvAYKNQANM5XyQUUxz6hJqZWmbFuiGpATZpg83D9kbToN18Q9Cf8ACaUEtic5NUVVqIDXEeIjfS3WIlDOwbH5aj2guAjxXAvqJ3ujMThm3/1XNDti0H3BQdTg5FN5+dmblNnNhunOUljJAuMdkcWlsXt1bAMxtckeSq4ez5rnz4WtiY1kkgAT2PokD/CTDiDuDvsdVrvh2kw0yR+okZ7mxiRbbU+6tTvQko0rOPBsOZmiw2gk3cR/VqPKEtd8F4YuzNFQc2B5IPQE+KPPzWhdTg2UsuUDVM8cWJHNOPTFOHwopQKNNjGjUgXP3dpqUvrB9XGNcYysLWi+l8xJHMmfIDktHxMk0iWiXNjvlnxW3tJWeNZrnB5zAgiYMX8tjy6KLGmh45GnY1xFirhU6eyqaQ4hw0Nx2K9NQdFdFGdiKtWlCPdZcuXCo9PQn4risoKzjnXtHi5j6cly5WwRTkZz8OQCZ0VLBK5crMkFGSSKou0fdvhuhkosG+UT6aJtMkev7Lly2ro5cu2W5tyh8XX+XTLuV1y5B9EXYlwlN8NcT+q/YqoYh2aHOzX3XLkuHatkyadFVbFQYCvo4jKXCTsfULlyZ7aBVI84jiKz2Zc5yCSAYsSNkq4DgX1GugwJjXkL/nVcuUD+pqsNhqdMADUbkSZUH1mh0gmHa81y5K9gF7v9R7mtNhedIG0q3GYhzabQIcQYMgARExHqV6uVUNxVls9S0Z3i3DhUOYQHE3GgJ2vsm3A+FfJPzHOLnkXaJDImSI381y5XySRTydDSpi7eERuqm4o81y5PVCXZfSeCYNuo5rP8V4aKdS36Hj0BPLeCLdly5F6YYg3A2PZUcxx8ABJ3Ifpa+h3Tf/h/6fMLlyr5tOh3FPZ/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5365" name="Picture 25" descr="אאודי ספורטב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534"/>
            <a:ext cx="3231923" cy="21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7" descr="https://encrypted-tbn0.gstatic.com/images?q=tbn:ANd9GcQ1z1pSmYrhMwSwU9E5s6EpiveobpK_tXlSMGbRxAiFpthMSzSeA0gPCWV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7774"/>
            <a:ext cx="3275856" cy="1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1" descr="https://encrypted-tbn0.gstatic.com/images?q=tbn:ANd9GcTX7L-tiAKgltAFvuly9YyqKNdGFiUWnHstTftxjsl7yFwy9dT8q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6484" y="699542"/>
            <a:ext cx="28576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https://encrypted-tbn0.gstatic.com/images?q=tbn:ANd9GcTL2W3GQipBeecIat2hOBsGF3K3DyED7FUaqHQw34hqN8rpiSTJ5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787774"/>
            <a:ext cx="2902221" cy="1882899"/>
          </a:xfrm>
          <a:prstGeom prst="rect">
            <a:avLst/>
          </a:prstGeom>
          <a:noFill/>
        </p:spPr>
      </p:pic>
      <p:pic>
        <p:nvPicPr>
          <p:cNvPr id="13" name="Picture 37" descr="http://2012.uploaded.fresh.co.il/2012/10/01/605412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355726"/>
            <a:ext cx="15843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עיצוב ברירת מחדל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791</Words>
  <Application>Microsoft Office PowerPoint</Application>
  <PresentationFormat>On-screen Show (16:9)</PresentationFormat>
  <Paragraphs>165</Paragraphs>
  <Slides>35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2_עיצוב ברירת מחדל</vt:lpstr>
      <vt:lpstr>Slide 1</vt:lpstr>
      <vt:lpstr>שיעור 4 – רגשות הרצון הטבעי -  עבודה עצמית (חוברת לתלמיד -עמ' 36)</vt:lpstr>
      <vt:lpstr>חזרה וסיכום של מימד ה"אני"</vt:lpstr>
      <vt:lpstr>חזרה וסיכום של מימד ה"אני"</vt:lpstr>
      <vt:lpstr>הדרך אל הטוב חינוך לצמיחה רוחנית </vt:lpstr>
      <vt:lpstr>Slide 6</vt:lpstr>
      <vt:lpstr>מטרת השיעור – הכרת הרצון החברתי הטבעי באדם</vt:lpstr>
      <vt:lpstr>Slide 8</vt:lpstr>
      <vt:lpstr>האם אפשר לקבל תענוג ללא הזולת ?</vt:lpstr>
      <vt:lpstr>דוגמאות מעולם היהדות למצוות שזקוקים לזולת כדי לקיימן? </vt:lpstr>
      <vt:lpstr>Slide 11</vt:lpstr>
      <vt:lpstr>Slide 12</vt:lpstr>
      <vt:lpstr>Slide 13</vt:lpstr>
      <vt:lpstr>פעולת הרמיסה</vt:lpstr>
      <vt:lpstr>Slide 15</vt:lpstr>
      <vt:lpstr>Slide 16</vt:lpstr>
      <vt:lpstr>תרגיל 17 בחוברת לתלמיד (עמ' 39)</vt:lpstr>
      <vt:lpstr>Slide 18</vt:lpstr>
      <vt:lpstr>Slide 19</vt:lpstr>
      <vt:lpstr>תרגיל 18 בחוברת לתלמיד (עמ' 39)</vt:lpstr>
      <vt:lpstr>Slide 21</vt:lpstr>
      <vt:lpstr>Slide 22</vt:lpstr>
      <vt:lpstr>Slide 23</vt:lpstr>
      <vt:lpstr>סוחר</vt:lpstr>
      <vt:lpstr>Slide 25</vt:lpstr>
      <vt:lpstr>Slide 26</vt:lpstr>
      <vt:lpstr>Slide 27</vt:lpstr>
      <vt:lpstr>תרגיל 19 בחוברת לתלמיד (עמ' 39)</vt:lpstr>
      <vt:lpstr>Slide 29</vt:lpstr>
      <vt:lpstr>תרגיל 20 בחוברת לתלמיד (עמ' 39)</vt:lpstr>
      <vt:lpstr>Slide 31</vt:lpstr>
      <vt:lpstr>Slide 32</vt:lpstr>
      <vt:lpstr>סיכום</vt:lpstr>
      <vt:lpstr>Slide 34</vt:lpstr>
      <vt:lpstr>שיעור 5 –הרצון החברתי א' -  עבודה עצמית (חוברת לתלמיד -עמ' 43)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clalit</dc:creator>
  <cp:lastModifiedBy>oren</cp:lastModifiedBy>
  <cp:revision>153</cp:revision>
  <dcterms:created xsi:type="dcterms:W3CDTF">2013-05-04T20:40:13Z</dcterms:created>
  <dcterms:modified xsi:type="dcterms:W3CDTF">2014-09-04T13:23:29Z</dcterms:modified>
</cp:coreProperties>
</file>